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Clear Sans" charset="1" panose="020B0503030202020304"/>
      <p:regular r:id="rId22"/>
    </p:embeddedFont>
    <p:embeddedFont>
      <p:font typeface="Halant Semi-Bold" charset="1" panose="00000700000000000000"/>
      <p:regular r:id="rId23"/>
    </p:embeddedFont>
    <p:embeddedFont>
      <p:font typeface="Halant Bold" charset="1" panose="00000800000000000000"/>
      <p:regular r:id="rId24"/>
    </p:embeddedFont>
    <p:embeddedFont>
      <p:font typeface="Clear Sans Italics" charset="1" panose="020B0503030202090304"/>
      <p:regular r:id="rId25"/>
    </p:embeddedFont>
    <p:embeddedFont>
      <p:font typeface="Clear Sans Bold" charset="1" panose="020B0803030202020304"/>
      <p:regular r:id="rId26"/>
    </p:embeddedFont>
    <p:embeddedFont>
      <p:font typeface="Clear Sans Bold Italics" charset="1" panose="020B08030302020903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 Id="rId3" Target="../media/image5.gif"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 Id="rId3" Target="../media/image5.gif"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gif" Type="http://schemas.openxmlformats.org/officeDocument/2006/relationships/image"/><Relationship Id="rId5" Target="../media/image18.gif" Type="http://schemas.openxmlformats.org/officeDocument/2006/relationships/image"/><Relationship Id="rId6" Target="../media/image19.gif"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gif" Type="http://schemas.openxmlformats.org/officeDocument/2006/relationships/image"/><Relationship Id="rId3" Target="../media/image21.gif"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 Id="rId3" Target="../media/image5.gif"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 Id="rId3" Target="../media/image5.gif"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gif" Type="http://schemas.openxmlformats.org/officeDocument/2006/relationships/image"/><Relationship Id="rId3" Target="../media/image23.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 Id="rId3" Target="../media/image5.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 Id="rId3" Target="../media/image6.gif" Type="http://schemas.openxmlformats.org/officeDocument/2006/relationships/image"/><Relationship Id="rId4" Target="../media/image7.gif" Type="http://schemas.openxmlformats.org/officeDocument/2006/relationships/image"/><Relationship Id="rId5" Target="../media/image8.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gif" Type="http://schemas.openxmlformats.org/officeDocument/2006/relationships/image"/><Relationship Id="rId3" Target="../media/image5.gif"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0347001" y="1481985"/>
            <a:ext cx="6440216" cy="6675183"/>
          </a:xfrm>
          <a:custGeom>
            <a:avLst/>
            <a:gdLst/>
            <a:ahLst/>
            <a:cxnLst/>
            <a:rect r="r" b="b" t="t" l="l"/>
            <a:pathLst>
              <a:path h="6675183" w="6440216">
                <a:moveTo>
                  <a:pt x="0" y="0"/>
                </a:moveTo>
                <a:lnTo>
                  <a:pt x="6440216" y="0"/>
                </a:lnTo>
                <a:lnTo>
                  <a:pt x="6440216" y="6675182"/>
                </a:lnTo>
                <a:lnTo>
                  <a:pt x="0" y="6675182"/>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rcRect l="0" t="0" r="0" b="0"/>
          <a:stretch>
            <a:fillRect/>
          </a:stretch>
        </p:blipFill>
        <p:spPr>
          <a:xfrm flipH="false" flipV="false" rot="0">
            <a:off x="9874918" y="2160949"/>
            <a:ext cx="7384382" cy="5878735"/>
          </a:xfrm>
          <a:prstGeom prst="rect">
            <a:avLst/>
          </a:prstGeom>
        </p:spPr>
      </p:pic>
      <p:grpSp>
        <p:nvGrpSpPr>
          <p:cNvPr name="Group 4" id="4"/>
          <p:cNvGrpSpPr/>
          <p:nvPr/>
        </p:nvGrpSpPr>
        <p:grpSpPr>
          <a:xfrm rot="0">
            <a:off x="1028700" y="449881"/>
            <a:ext cx="6552828" cy="6440216"/>
            <a:chOff x="0" y="0"/>
            <a:chExt cx="8737104" cy="8586955"/>
          </a:xfrm>
        </p:grpSpPr>
        <p:sp>
          <p:nvSpPr>
            <p:cNvPr name="TextBox 5" id="5"/>
            <p:cNvSpPr txBox="true"/>
            <p:nvPr/>
          </p:nvSpPr>
          <p:spPr>
            <a:xfrm rot="0">
              <a:off x="549047" y="8267632"/>
              <a:ext cx="6517767" cy="319323"/>
            </a:xfrm>
            <a:prstGeom prst="rect">
              <a:avLst/>
            </a:prstGeom>
          </p:spPr>
          <p:txBody>
            <a:bodyPr anchor="t" rtlCol="false" tIns="0" lIns="0" bIns="0" rIns="0">
              <a:spAutoFit/>
            </a:bodyPr>
            <a:lstStyle/>
            <a:p>
              <a:pPr algn="l">
                <a:lnSpc>
                  <a:spcPts val="1869"/>
                </a:lnSpc>
              </a:pPr>
              <a:r>
                <a:rPr lang="en-US" sz="1699" spc="50">
                  <a:solidFill>
                    <a:srgbClr val="FFFFFF"/>
                  </a:solidFill>
                  <a:latin typeface="Clear Sans"/>
                  <a:ea typeface="Clear Sans"/>
                  <a:cs typeface="Clear Sans"/>
                  <a:sym typeface="Clear Sans"/>
                </a:rPr>
                <a:t>A Modern Communications Company</a:t>
              </a:r>
            </a:p>
          </p:txBody>
        </p:sp>
        <p:sp>
          <p:nvSpPr>
            <p:cNvPr name="TextBox 6" id="6"/>
            <p:cNvSpPr txBox="true"/>
            <p:nvPr/>
          </p:nvSpPr>
          <p:spPr>
            <a:xfrm rot="0">
              <a:off x="0" y="57150"/>
              <a:ext cx="8737104" cy="7439238"/>
            </a:xfrm>
            <a:prstGeom prst="rect">
              <a:avLst/>
            </a:prstGeom>
          </p:spPr>
          <p:txBody>
            <a:bodyPr anchor="t" rtlCol="false" tIns="0" lIns="0" bIns="0" rIns="0">
              <a:spAutoFit/>
            </a:bodyPr>
            <a:lstStyle/>
            <a:p>
              <a:pPr algn="l">
                <a:lnSpc>
                  <a:spcPts val="7648"/>
                </a:lnSpc>
              </a:pPr>
              <a:r>
                <a:rPr lang="en-US" sz="6953" b="true">
                  <a:solidFill>
                    <a:srgbClr val="191919"/>
                  </a:solidFill>
                  <a:latin typeface="Halant Semi-Bold"/>
                  <a:ea typeface="Halant Semi-Bold"/>
                  <a:cs typeface="Halant Semi-Bold"/>
                  <a:sym typeface="Halant Semi-Bold"/>
                </a:rPr>
                <a:t>Visual Analytics Application for Video Game Sales Dataset</a:t>
              </a:r>
            </a:p>
            <a:p>
              <a:pPr algn="l">
                <a:lnSpc>
                  <a:spcPts val="12747"/>
                </a:lnSpc>
              </a:pPr>
            </a:p>
          </p:txBody>
        </p:sp>
      </p:grpSp>
      <p:sp>
        <p:nvSpPr>
          <p:cNvPr name="AutoShape 7" id="7"/>
          <p:cNvSpPr/>
          <p:nvPr/>
        </p:nvSpPr>
        <p:spPr>
          <a:xfrm flipV="true">
            <a:off x="-2187126" y="5143500"/>
            <a:ext cx="5329242" cy="19050"/>
          </a:xfrm>
          <a:prstGeom prst="line">
            <a:avLst/>
          </a:prstGeom>
          <a:ln cap="flat" w="38100">
            <a:solidFill>
              <a:srgbClr val="000000"/>
            </a:solidFill>
            <a:prstDash val="solid"/>
            <a:headEnd type="none" len="sm" w="sm"/>
            <a:tailEnd type="none" len="sm" w="sm"/>
          </a:ln>
        </p:spPr>
      </p:sp>
      <p:grpSp>
        <p:nvGrpSpPr>
          <p:cNvPr name="Group 8" id="8"/>
          <p:cNvGrpSpPr/>
          <p:nvPr/>
        </p:nvGrpSpPr>
        <p:grpSpPr>
          <a:xfrm rot="0">
            <a:off x="17259300" y="9342478"/>
            <a:ext cx="726130" cy="72613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487"/>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grpSp>
        <p:nvGrpSpPr>
          <p:cNvPr name="Group 11" id="11"/>
          <p:cNvGrpSpPr/>
          <p:nvPr/>
        </p:nvGrpSpPr>
        <p:grpSpPr>
          <a:xfrm rot="0">
            <a:off x="941476" y="6096530"/>
            <a:ext cx="8933442" cy="963243"/>
            <a:chOff x="0" y="0"/>
            <a:chExt cx="11911256" cy="1284324"/>
          </a:xfrm>
        </p:grpSpPr>
        <p:sp>
          <p:nvSpPr>
            <p:cNvPr name="TextBox 12" id="12"/>
            <p:cNvSpPr txBox="true"/>
            <p:nvPr/>
          </p:nvSpPr>
          <p:spPr>
            <a:xfrm rot="0">
              <a:off x="748513" y="1167718"/>
              <a:ext cx="8885644" cy="116607"/>
            </a:xfrm>
            <a:prstGeom prst="rect">
              <a:avLst/>
            </a:prstGeom>
          </p:spPr>
          <p:txBody>
            <a:bodyPr anchor="t" rtlCol="false" tIns="0" lIns="0" bIns="0" rIns="0">
              <a:spAutoFit/>
            </a:bodyPr>
            <a:lstStyle/>
            <a:p>
              <a:pPr algn="l">
                <a:lnSpc>
                  <a:spcPts val="696"/>
                </a:lnSpc>
              </a:pPr>
              <a:r>
                <a:rPr lang="en-US" sz="633" spc="19">
                  <a:solidFill>
                    <a:srgbClr val="FFFFFF"/>
                  </a:solidFill>
                  <a:latin typeface="Clear Sans"/>
                  <a:ea typeface="Clear Sans"/>
                  <a:cs typeface="Clear Sans"/>
                  <a:sym typeface="Clear Sans"/>
                </a:rPr>
                <a:t>A Modern Communications Company</a:t>
              </a:r>
            </a:p>
          </p:txBody>
        </p:sp>
        <p:sp>
          <p:nvSpPr>
            <p:cNvPr name="TextBox 13" id="13"/>
            <p:cNvSpPr txBox="true"/>
            <p:nvPr/>
          </p:nvSpPr>
          <p:spPr>
            <a:xfrm rot="0">
              <a:off x="0" y="38100"/>
              <a:ext cx="11911256" cy="839706"/>
            </a:xfrm>
            <a:prstGeom prst="rect">
              <a:avLst/>
            </a:prstGeom>
          </p:spPr>
          <p:txBody>
            <a:bodyPr anchor="t" rtlCol="false" tIns="0" lIns="0" bIns="0" rIns="0">
              <a:spAutoFit/>
            </a:bodyPr>
            <a:lstStyle/>
            <a:p>
              <a:pPr algn="l">
                <a:lnSpc>
                  <a:spcPts val="4751"/>
                </a:lnSpc>
              </a:pPr>
              <a:r>
                <a:rPr lang="en-US" sz="4319" b="true">
                  <a:solidFill>
                    <a:srgbClr val="191919"/>
                  </a:solidFill>
                  <a:latin typeface="Halant Semi-Bold"/>
                  <a:ea typeface="Halant Semi-Bold"/>
                  <a:cs typeface="Halant Semi-Bold"/>
                  <a:sym typeface="Halant Semi-Bold"/>
                </a:rPr>
                <a:t>Anastasiia Tykholiz (</a:t>
              </a:r>
              <a:r>
                <a:rPr lang="en-US" sz="4319" b="true">
                  <a:solidFill>
                    <a:srgbClr val="191919"/>
                  </a:solidFill>
                  <a:latin typeface="Halant Semi-Bold"/>
                  <a:ea typeface="Halant Semi-Bold"/>
                  <a:cs typeface="Halant Semi-Bold"/>
                  <a:sym typeface="Halant Semi-Bold"/>
                </a:rPr>
                <a:t>2184571)</a:t>
              </a:r>
            </a:p>
          </p:txBody>
        </p:sp>
      </p:grpSp>
      <p:grpSp>
        <p:nvGrpSpPr>
          <p:cNvPr name="Group 14" id="14"/>
          <p:cNvGrpSpPr/>
          <p:nvPr/>
        </p:nvGrpSpPr>
        <p:grpSpPr>
          <a:xfrm rot="0">
            <a:off x="941476" y="7119480"/>
            <a:ext cx="8933442" cy="1566735"/>
            <a:chOff x="0" y="0"/>
            <a:chExt cx="11911256" cy="2088979"/>
          </a:xfrm>
        </p:grpSpPr>
        <p:sp>
          <p:nvSpPr>
            <p:cNvPr name="TextBox 15" id="15"/>
            <p:cNvSpPr txBox="true"/>
            <p:nvPr/>
          </p:nvSpPr>
          <p:spPr>
            <a:xfrm rot="0">
              <a:off x="748513" y="1972373"/>
              <a:ext cx="8885644" cy="116607"/>
            </a:xfrm>
            <a:prstGeom prst="rect">
              <a:avLst/>
            </a:prstGeom>
          </p:spPr>
          <p:txBody>
            <a:bodyPr anchor="t" rtlCol="false" tIns="0" lIns="0" bIns="0" rIns="0">
              <a:spAutoFit/>
            </a:bodyPr>
            <a:lstStyle/>
            <a:p>
              <a:pPr algn="l">
                <a:lnSpc>
                  <a:spcPts val="696"/>
                </a:lnSpc>
              </a:pPr>
              <a:r>
                <a:rPr lang="en-US" sz="633" spc="19">
                  <a:solidFill>
                    <a:srgbClr val="FFFFFF"/>
                  </a:solidFill>
                  <a:latin typeface="Clear Sans"/>
                  <a:ea typeface="Clear Sans"/>
                  <a:cs typeface="Clear Sans"/>
                  <a:sym typeface="Clear Sans"/>
                </a:rPr>
                <a:t>A Modern Communications Company</a:t>
              </a:r>
            </a:p>
          </p:txBody>
        </p:sp>
        <p:sp>
          <p:nvSpPr>
            <p:cNvPr name="TextBox 16" id="16"/>
            <p:cNvSpPr txBox="true"/>
            <p:nvPr/>
          </p:nvSpPr>
          <p:spPr>
            <a:xfrm rot="0">
              <a:off x="0" y="38100"/>
              <a:ext cx="11911256" cy="1644361"/>
            </a:xfrm>
            <a:prstGeom prst="rect">
              <a:avLst/>
            </a:prstGeom>
          </p:spPr>
          <p:txBody>
            <a:bodyPr anchor="t" rtlCol="false" tIns="0" lIns="0" bIns="0" rIns="0">
              <a:spAutoFit/>
            </a:bodyPr>
            <a:lstStyle/>
            <a:p>
              <a:pPr algn="l">
                <a:lnSpc>
                  <a:spcPts val="4751"/>
                </a:lnSpc>
              </a:pPr>
              <a:r>
                <a:rPr lang="en-US" sz="4319" b="true">
                  <a:solidFill>
                    <a:srgbClr val="191919"/>
                  </a:solidFill>
                  <a:latin typeface="Halant Semi-Bold"/>
                  <a:ea typeface="Halant Semi-Bold"/>
                  <a:cs typeface="Halant Semi-Bold"/>
                  <a:sym typeface="Halant Semi-Bold"/>
                </a:rPr>
                <a:t>Daria Serhiienko (2184570)</a:t>
              </a:r>
            </a:p>
            <a:p>
              <a:pPr algn="l">
                <a:lnSpc>
                  <a:spcPts val="4751"/>
                </a:lnSpc>
              </a:pPr>
            </a:p>
          </p:txBody>
        </p:sp>
      </p:grpSp>
      <p:grpSp>
        <p:nvGrpSpPr>
          <p:cNvPr name="Group 17" id="17"/>
          <p:cNvGrpSpPr/>
          <p:nvPr/>
        </p:nvGrpSpPr>
        <p:grpSpPr>
          <a:xfrm rot="0">
            <a:off x="941476" y="8138808"/>
            <a:ext cx="8933442" cy="1566735"/>
            <a:chOff x="0" y="0"/>
            <a:chExt cx="11911256" cy="2088979"/>
          </a:xfrm>
        </p:grpSpPr>
        <p:sp>
          <p:nvSpPr>
            <p:cNvPr name="TextBox 18" id="18"/>
            <p:cNvSpPr txBox="true"/>
            <p:nvPr/>
          </p:nvSpPr>
          <p:spPr>
            <a:xfrm rot="0">
              <a:off x="748513" y="1972373"/>
              <a:ext cx="8885644" cy="116607"/>
            </a:xfrm>
            <a:prstGeom prst="rect">
              <a:avLst/>
            </a:prstGeom>
          </p:spPr>
          <p:txBody>
            <a:bodyPr anchor="t" rtlCol="false" tIns="0" lIns="0" bIns="0" rIns="0">
              <a:spAutoFit/>
            </a:bodyPr>
            <a:lstStyle/>
            <a:p>
              <a:pPr algn="l">
                <a:lnSpc>
                  <a:spcPts val="696"/>
                </a:lnSpc>
              </a:pPr>
              <a:r>
                <a:rPr lang="en-US" sz="633" spc="19">
                  <a:solidFill>
                    <a:srgbClr val="FFFFFF"/>
                  </a:solidFill>
                  <a:latin typeface="Clear Sans"/>
                  <a:ea typeface="Clear Sans"/>
                  <a:cs typeface="Clear Sans"/>
                  <a:sym typeface="Clear Sans"/>
                </a:rPr>
                <a:t>A Modern Communications Company</a:t>
              </a:r>
            </a:p>
          </p:txBody>
        </p:sp>
        <p:sp>
          <p:nvSpPr>
            <p:cNvPr name="TextBox 19" id="19"/>
            <p:cNvSpPr txBox="true"/>
            <p:nvPr/>
          </p:nvSpPr>
          <p:spPr>
            <a:xfrm rot="0">
              <a:off x="0" y="38100"/>
              <a:ext cx="11911256" cy="1644361"/>
            </a:xfrm>
            <a:prstGeom prst="rect">
              <a:avLst/>
            </a:prstGeom>
          </p:spPr>
          <p:txBody>
            <a:bodyPr anchor="t" rtlCol="false" tIns="0" lIns="0" bIns="0" rIns="0">
              <a:spAutoFit/>
            </a:bodyPr>
            <a:lstStyle/>
            <a:p>
              <a:pPr algn="l">
                <a:lnSpc>
                  <a:spcPts val="4751"/>
                </a:lnSpc>
              </a:pPr>
              <a:r>
                <a:rPr lang="en-US" sz="4319" b="true">
                  <a:solidFill>
                    <a:srgbClr val="191919"/>
                  </a:solidFill>
                  <a:latin typeface="Halant Semi-Bold"/>
                  <a:ea typeface="Halant Semi-Bold"/>
                  <a:cs typeface="Halant Semi-Bold"/>
                  <a:sym typeface="Halant Semi-Bold"/>
                </a:rPr>
                <a:t>Oleksandra Panibratets (2187414)</a:t>
              </a:r>
            </a:p>
            <a:p>
              <a:pPr algn="l">
                <a:lnSpc>
                  <a:spcPts val="4751"/>
                </a:lnSpc>
              </a:pPr>
            </a:p>
          </p:txBody>
        </p:sp>
      </p:grpSp>
      <p:sp>
        <p:nvSpPr>
          <p:cNvPr name="TextBox 20" id="20"/>
          <p:cNvSpPr txBox="true"/>
          <p:nvPr/>
        </p:nvSpPr>
        <p:spPr>
          <a:xfrm rot="0">
            <a:off x="3260250" y="5009414"/>
            <a:ext cx="6496602" cy="287223"/>
          </a:xfrm>
          <a:prstGeom prst="rect">
            <a:avLst/>
          </a:prstGeom>
        </p:spPr>
        <p:txBody>
          <a:bodyPr anchor="t" rtlCol="false" tIns="0" lIns="0" bIns="0" rIns="0">
            <a:spAutoFit/>
          </a:bodyPr>
          <a:lstStyle/>
          <a:p>
            <a:pPr algn="ctr">
              <a:lnSpc>
                <a:spcPts val="2306"/>
              </a:lnSpc>
              <a:spcBef>
                <a:spcPct val="0"/>
              </a:spcBef>
            </a:pPr>
            <a:r>
              <a:rPr lang="en-US" sz="1774">
                <a:solidFill>
                  <a:srgbClr val="000000"/>
                </a:solidFill>
                <a:latin typeface="Clear Sans"/>
                <a:ea typeface="Clear Sans"/>
                <a:cs typeface="Clear Sans"/>
                <a:sym typeface="Clear Sans"/>
              </a:rPr>
              <a:t>Exploring Insights for Developers, Publishers, and Marketers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878D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485937"/>
            <a:ext cx="7107739" cy="731512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471211" y="1952370"/>
            <a:ext cx="6184616" cy="6382261"/>
          </a:xfrm>
          <a:prstGeom prst="rect">
            <a:avLst/>
          </a:prstGeom>
        </p:spPr>
      </p:pic>
      <p:grpSp>
        <p:nvGrpSpPr>
          <p:cNvPr name="Group 4" id="4"/>
          <p:cNvGrpSpPr/>
          <p:nvPr/>
        </p:nvGrpSpPr>
        <p:grpSpPr>
          <a:xfrm rot="0">
            <a:off x="9144000" y="608435"/>
            <a:ext cx="7967846" cy="9070130"/>
            <a:chOff x="0" y="0"/>
            <a:chExt cx="10623794" cy="12093507"/>
          </a:xfrm>
        </p:grpSpPr>
        <p:sp>
          <p:nvSpPr>
            <p:cNvPr name="TextBox 5" id="5"/>
            <p:cNvSpPr txBox="true"/>
            <p:nvPr/>
          </p:nvSpPr>
          <p:spPr>
            <a:xfrm rot="0">
              <a:off x="0" y="5509480"/>
              <a:ext cx="10623794" cy="6584026"/>
            </a:xfrm>
            <a:prstGeom prst="rect">
              <a:avLst/>
            </a:prstGeom>
          </p:spPr>
          <p:txBody>
            <a:bodyPr anchor="t" rtlCol="false" tIns="0" lIns="0" bIns="0" rIns="0">
              <a:spAutoFit/>
            </a:bodyPr>
            <a:lstStyle/>
            <a:p>
              <a:pPr algn="l">
                <a:lnSpc>
                  <a:spcPts val="3250"/>
                </a:lnSpc>
              </a:pPr>
              <a:r>
                <a:rPr lang="en-US" sz="2500">
                  <a:solidFill>
                    <a:srgbClr val="FFFFFF"/>
                  </a:solidFill>
                  <a:latin typeface="Clear Sans"/>
                  <a:ea typeface="Clear Sans"/>
                  <a:cs typeface="Clear Sans"/>
                  <a:sym typeface="Clear Sans"/>
                </a:rPr>
                <a:t>This graph helps assess market strategy for platforms and genres. For example:</a:t>
              </a:r>
            </a:p>
            <a:p>
              <a:pPr algn="l" marL="539750" indent="-269875" lvl="1">
                <a:lnSpc>
                  <a:spcPts val="3250"/>
                </a:lnSpc>
                <a:buFont typeface="Arial"/>
                <a:buChar char="•"/>
              </a:pPr>
              <a:r>
                <a:rPr lang="en-US" sz="2500">
                  <a:solidFill>
                    <a:srgbClr val="FFFFFF"/>
                  </a:solidFill>
                  <a:latin typeface="Clear Sans"/>
                  <a:ea typeface="Clear Sans"/>
                  <a:cs typeface="Clear Sans"/>
                  <a:sym typeface="Clear Sans"/>
                </a:rPr>
                <a:t>Should a game be released on another platform? → If a DS game is clustered near 3DS games, it might be worth porting.</a:t>
              </a:r>
            </a:p>
            <a:p>
              <a:pPr algn="l" marL="539750" indent="-269875" lvl="1">
                <a:lnSpc>
                  <a:spcPts val="3250"/>
                </a:lnSpc>
                <a:buFont typeface="Arial"/>
                <a:buChar char="•"/>
              </a:pPr>
              <a:r>
                <a:rPr lang="en-US" sz="2500">
                  <a:solidFill>
                    <a:srgbClr val="FFFFFF"/>
                  </a:solidFill>
                  <a:latin typeface="Clear Sans"/>
                  <a:ea typeface="Clear Sans"/>
                  <a:cs typeface="Clear Sans"/>
                  <a:sym typeface="Clear Sans"/>
                </a:rPr>
                <a:t>Does a game have potential in a new region? → If a European game is grouped with top-selling North American games, it may succeed in that market.</a:t>
              </a:r>
            </a:p>
            <a:p>
              <a:pPr algn="l" marL="539750" indent="-269875" lvl="1">
                <a:lnSpc>
                  <a:spcPts val="3250"/>
                </a:lnSpc>
                <a:buFont typeface="Arial"/>
                <a:buChar char="•"/>
              </a:pPr>
              <a:r>
                <a:rPr lang="en-US" sz="2500">
                  <a:solidFill>
                    <a:srgbClr val="FFFFFF"/>
                  </a:solidFill>
                  <a:latin typeface="Clear Sans"/>
                  <a:ea typeface="Clear Sans"/>
                  <a:cs typeface="Clear Sans"/>
                  <a:sym typeface="Clear Sans"/>
                </a:rPr>
                <a:t>Which platforms have similar audiences? → Clusters of points suggest that platforms share a user base.</a:t>
              </a:r>
            </a:p>
            <a:p>
              <a:pPr algn="l">
                <a:lnSpc>
                  <a:spcPts val="3250"/>
                </a:lnSpc>
              </a:pPr>
            </a:p>
          </p:txBody>
        </p:sp>
        <p:sp>
          <p:nvSpPr>
            <p:cNvPr name="TextBox 6" id="6"/>
            <p:cNvSpPr txBox="true"/>
            <p:nvPr/>
          </p:nvSpPr>
          <p:spPr>
            <a:xfrm rot="0">
              <a:off x="0" y="76200"/>
              <a:ext cx="10623794" cy="4504384"/>
            </a:xfrm>
            <a:prstGeom prst="rect">
              <a:avLst/>
            </a:prstGeom>
          </p:spPr>
          <p:txBody>
            <a:bodyPr anchor="t" rtlCol="false" tIns="0" lIns="0" bIns="0" rIns="0">
              <a:spAutoFit/>
            </a:bodyPr>
            <a:lstStyle/>
            <a:p>
              <a:pPr algn="l">
                <a:lnSpc>
                  <a:spcPts val="8800"/>
                </a:lnSpc>
              </a:pPr>
              <a:r>
                <a:rPr lang="en-US" sz="8000" b="true">
                  <a:solidFill>
                    <a:srgbClr val="FFFFFF"/>
                  </a:solidFill>
                  <a:latin typeface="Halant Semi-Bold"/>
                  <a:ea typeface="Halant Semi-Bold"/>
                  <a:cs typeface="Halant Semi-Bold"/>
                  <a:sym typeface="Halant Semi-Bold"/>
                </a:rPr>
                <a:t>How does it help with decision-making?</a:t>
              </a:r>
            </a:p>
          </p:txBody>
        </p:sp>
      </p:grpSp>
      <p:grpSp>
        <p:nvGrpSpPr>
          <p:cNvPr name="Group 7" id="7"/>
          <p:cNvGrpSpPr/>
          <p:nvPr/>
        </p:nvGrpSpPr>
        <p:grpSpPr>
          <a:xfrm rot="0">
            <a:off x="17259300" y="9342478"/>
            <a:ext cx="726130" cy="72613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1FE1"/>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878D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485937"/>
            <a:ext cx="7107739" cy="731512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490261" y="1952370"/>
            <a:ext cx="6184616" cy="6382261"/>
          </a:xfrm>
          <a:prstGeom prst="rect">
            <a:avLst/>
          </a:prstGeom>
        </p:spPr>
      </p:pic>
      <p:grpSp>
        <p:nvGrpSpPr>
          <p:cNvPr name="Group 4" id="4"/>
          <p:cNvGrpSpPr/>
          <p:nvPr/>
        </p:nvGrpSpPr>
        <p:grpSpPr>
          <a:xfrm rot="0">
            <a:off x="8934784" y="1336113"/>
            <a:ext cx="7967846" cy="6882517"/>
            <a:chOff x="0" y="0"/>
            <a:chExt cx="10623794" cy="9176690"/>
          </a:xfrm>
        </p:grpSpPr>
        <p:sp>
          <p:nvSpPr>
            <p:cNvPr name="TextBox 5" id="5"/>
            <p:cNvSpPr txBox="true"/>
            <p:nvPr/>
          </p:nvSpPr>
          <p:spPr>
            <a:xfrm rot="0">
              <a:off x="0" y="6991186"/>
              <a:ext cx="10623794" cy="2185503"/>
            </a:xfrm>
            <a:prstGeom prst="rect">
              <a:avLst/>
            </a:prstGeom>
          </p:spPr>
          <p:txBody>
            <a:bodyPr anchor="t" rtlCol="false" tIns="0" lIns="0" bIns="0" rIns="0">
              <a:spAutoFit/>
            </a:bodyPr>
            <a:lstStyle/>
            <a:p>
              <a:pPr algn="l">
                <a:lnSpc>
                  <a:spcPts val="3250"/>
                </a:lnSpc>
              </a:pPr>
              <a:r>
                <a:rPr lang="en-US" sz="2500">
                  <a:solidFill>
                    <a:srgbClr val="FFFFFF"/>
                  </a:solidFill>
                  <a:latin typeface="Clear Sans"/>
                  <a:ea typeface="Clear Sans"/>
                  <a:cs typeface="Clear Sans"/>
                  <a:sym typeface="Clear Sans"/>
                </a:rPr>
                <a:t>Tables require analyzing large amounts of raw data, which is time-consuming and difficult to interpret. Our visualizations simplify this process, allowing users to quickly identify trends and patterns.</a:t>
              </a:r>
            </a:p>
          </p:txBody>
        </p:sp>
        <p:sp>
          <p:nvSpPr>
            <p:cNvPr name="TextBox 6" id="6"/>
            <p:cNvSpPr txBox="true"/>
            <p:nvPr/>
          </p:nvSpPr>
          <p:spPr>
            <a:xfrm rot="0">
              <a:off x="0" y="76200"/>
              <a:ext cx="10623794" cy="5986090"/>
            </a:xfrm>
            <a:prstGeom prst="rect">
              <a:avLst/>
            </a:prstGeom>
          </p:spPr>
          <p:txBody>
            <a:bodyPr anchor="t" rtlCol="false" tIns="0" lIns="0" bIns="0" rIns="0">
              <a:spAutoFit/>
            </a:bodyPr>
            <a:lstStyle/>
            <a:p>
              <a:pPr algn="l">
                <a:lnSpc>
                  <a:spcPts val="8800"/>
                </a:lnSpc>
              </a:pPr>
              <a:r>
                <a:rPr lang="en-US" sz="8000" b="true">
                  <a:solidFill>
                    <a:srgbClr val="FFFFFF"/>
                  </a:solidFill>
                  <a:latin typeface="Halant Semi-Bold"/>
                  <a:ea typeface="Halant Semi-Bold"/>
                  <a:cs typeface="Halant Semi-Bold"/>
                  <a:sym typeface="Halant Semi-Bold"/>
                </a:rPr>
                <a:t>How do these graphs help in ways a table can't?</a:t>
              </a:r>
            </a:p>
          </p:txBody>
        </p:sp>
      </p:grpSp>
      <p:grpSp>
        <p:nvGrpSpPr>
          <p:cNvPr name="Group 7" id="7"/>
          <p:cNvGrpSpPr/>
          <p:nvPr/>
        </p:nvGrpSpPr>
        <p:grpSpPr>
          <a:xfrm rot="0">
            <a:off x="17259300" y="9342478"/>
            <a:ext cx="726130" cy="72613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1FE1"/>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7599907" y="1743898"/>
            <a:ext cx="3083476" cy="3195974"/>
          </a:xfrm>
          <a:custGeom>
            <a:avLst/>
            <a:gdLst/>
            <a:ahLst/>
            <a:cxnLst/>
            <a:rect r="r" b="b" t="t" l="l"/>
            <a:pathLst>
              <a:path h="3195974" w="3083476">
                <a:moveTo>
                  <a:pt x="0" y="0"/>
                </a:moveTo>
                <a:lnTo>
                  <a:pt x="3083476" y="0"/>
                </a:lnTo>
                <a:lnTo>
                  <a:pt x="3083476" y="3195974"/>
                </a:lnTo>
                <a:lnTo>
                  <a:pt x="0" y="3195974"/>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rcRect l="0" t="0" r="0" b="0"/>
          <a:stretch>
            <a:fillRect/>
          </a:stretch>
        </p:blipFill>
        <p:spPr>
          <a:xfrm flipH="false" flipV="false" rot="0">
            <a:off x="7599907" y="1800147"/>
            <a:ext cx="3083476" cy="3083476"/>
          </a:xfrm>
          <a:prstGeom prst="rect">
            <a:avLst/>
          </a:prstGeom>
        </p:spPr>
      </p:pic>
      <p:sp>
        <p:nvSpPr>
          <p:cNvPr name="Freeform 4" id="4"/>
          <p:cNvSpPr/>
          <p:nvPr/>
        </p:nvSpPr>
        <p:spPr>
          <a:xfrm flipH="false" flipV="false" rot="5518248">
            <a:off x="3036838" y="1743898"/>
            <a:ext cx="3083476" cy="3195974"/>
          </a:xfrm>
          <a:custGeom>
            <a:avLst/>
            <a:gdLst/>
            <a:ahLst/>
            <a:cxnLst/>
            <a:rect r="r" b="b" t="t" l="l"/>
            <a:pathLst>
              <a:path h="3195974" w="3083476">
                <a:moveTo>
                  <a:pt x="0" y="0"/>
                </a:moveTo>
                <a:lnTo>
                  <a:pt x="3083476" y="0"/>
                </a:lnTo>
                <a:lnTo>
                  <a:pt x="3083476" y="3195974"/>
                </a:lnTo>
                <a:lnTo>
                  <a:pt x="0" y="3195974"/>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547671">
            <a:off x="12162976" y="1743898"/>
            <a:ext cx="3083476" cy="3195974"/>
          </a:xfrm>
          <a:custGeom>
            <a:avLst/>
            <a:gdLst/>
            <a:ahLst/>
            <a:cxnLst/>
            <a:rect r="r" b="b" t="t" l="l"/>
            <a:pathLst>
              <a:path h="3195974" w="3083476">
                <a:moveTo>
                  <a:pt x="0" y="0"/>
                </a:moveTo>
                <a:lnTo>
                  <a:pt x="3083476" y="0"/>
                </a:lnTo>
                <a:lnTo>
                  <a:pt x="3083476" y="3195974"/>
                </a:lnTo>
                <a:lnTo>
                  <a:pt x="0" y="3195974"/>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pic>
        <p:nvPicPr>
          <p:cNvPr name="Picture 6" id="6"/>
          <p:cNvPicPr>
            <a:picLocks noChangeAspect="true"/>
          </p:cNvPicPr>
          <p:nvPr/>
        </p:nvPicPr>
        <p:blipFill>
          <a:blip r:embed="rId5"/>
          <a:srcRect l="0" t="0" r="0" b="0"/>
          <a:stretch>
            <a:fillRect/>
          </a:stretch>
        </p:blipFill>
        <p:spPr>
          <a:xfrm flipH="false" flipV="false" rot="0">
            <a:off x="12524684" y="2161855"/>
            <a:ext cx="2360061" cy="2360061"/>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3118553" y="1881862"/>
            <a:ext cx="2920046" cy="2920046"/>
          </a:xfrm>
          <a:prstGeom prst="rect">
            <a:avLst/>
          </a:prstGeom>
        </p:spPr>
      </p:pic>
      <p:sp>
        <p:nvSpPr>
          <p:cNvPr name="TextBox 8" id="8"/>
          <p:cNvSpPr txBox="true"/>
          <p:nvPr/>
        </p:nvSpPr>
        <p:spPr>
          <a:xfrm rot="0">
            <a:off x="3092034" y="5527660"/>
            <a:ext cx="2973084" cy="2058633"/>
          </a:xfrm>
          <a:prstGeom prst="rect">
            <a:avLst/>
          </a:prstGeom>
        </p:spPr>
        <p:txBody>
          <a:bodyPr anchor="t" rtlCol="false" tIns="0" lIns="0" bIns="0" rIns="0">
            <a:spAutoFit/>
          </a:bodyPr>
          <a:lstStyle/>
          <a:p>
            <a:pPr algn="ctr">
              <a:lnSpc>
                <a:spcPts val="3250"/>
              </a:lnSpc>
            </a:pPr>
            <a:r>
              <a:rPr lang="en-US" sz="2500">
                <a:solidFill>
                  <a:srgbClr val="191919"/>
                </a:solidFill>
                <a:latin typeface="Clear Sans"/>
                <a:ea typeface="Clear Sans"/>
                <a:cs typeface="Clear Sans"/>
                <a:sym typeface="Clear Sans"/>
              </a:rPr>
              <a:t>Publishers:</a:t>
            </a:r>
          </a:p>
          <a:p>
            <a:pPr algn="ctr">
              <a:lnSpc>
                <a:spcPts val="3250"/>
              </a:lnSpc>
            </a:pPr>
            <a:r>
              <a:rPr lang="en-US" sz="2500">
                <a:solidFill>
                  <a:srgbClr val="191919"/>
                </a:solidFill>
                <a:latin typeface="Clear Sans"/>
                <a:ea typeface="Clear Sans"/>
                <a:cs typeface="Clear Sans"/>
                <a:sym typeface="Clear Sans"/>
              </a:rPr>
              <a:t>Decide which ge</a:t>
            </a:r>
            <a:r>
              <a:rPr lang="en-US" sz="2500">
                <a:solidFill>
                  <a:srgbClr val="191919"/>
                </a:solidFill>
                <a:latin typeface="Clear Sans"/>
                <a:ea typeface="Clear Sans"/>
                <a:cs typeface="Clear Sans"/>
                <a:sym typeface="Clear Sans"/>
              </a:rPr>
              <a:t>nres/platforms to invest in.</a:t>
            </a:r>
          </a:p>
          <a:p>
            <a:pPr algn="ctr">
              <a:lnSpc>
                <a:spcPts val="3250"/>
              </a:lnSpc>
            </a:pPr>
          </a:p>
        </p:txBody>
      </p:sp>
      <p:sp>
        <p:nvSpPr>
          <p:cNvPr name="TextBox 9" id="9"/>
          <p:cNvSpPr txBox="true"/>
          <p:nvPr/>
        </p:nvSpPr>
        <p:spPr>
          <a:xfrm rot="0">
            <a:off x="1028700" y="498460"/>
            <a:ext cx="16519058" cy="1136679"/>
          </a:xfrm>
          <a:prstGeom prst="rect">
            <a:avLst/>
          </a:prstGeom>
        </p:spPr>
        <p:txBody>
          <a:bodyPr anchor="t" rtlCol="false" tIns="0" lIns="0" bIns="0" rIns="0">
            <a:spAutoFit/>
          </a:bodyPr>
          <a:lstStyle/>
          <a:p>
            <a:pPr algn="ctr">
              <a:lnSpc>
                <a:spcPts val="8800"/>
              </a:lnSpc>
            </a:pPr>
            <a:r>
              <a:rPr lang="en-US" sz="8000" b="true">
                <a:solidFill>
                  <a:srgbClr val="191919"/>
                </a:solidFill>
                <a:latin typeface="Halant Semi-Bold"/>
                <a:ea typeface="Halant Semi-Bold"/>
                <a:cs typeface="Halant Semi-Bold"/>
                <a:sym typeface="Halant Semi-Bold"/>
              </a:rPr>
              <a:t>Use Cases for the Target Audience</a:t>
            </a:r>
          </a:p>
        </p:txBody>
      </p:sp>
      <p:sp>
        <p:nvSpPr>
          <p:cNvPr name="TextBox 10" id="10"/>
          <p:cNvSpPr txBox="true"/>
          <p:nvPr/>
        </p:nvSpPr>
        <p:spPr>
          <a:xfrm rot="0">
            <a:off x="7655103" y="5527660"/>
            <a:ext cx="2973084" cy="2058633"/>
          </a:xfrm>
          <a:prstGeom prst="rect">
            <a:avLst/>
          </a:prstGeom>
        </p:spPr>
        <p:txBody>
          <a:bodyPr anchor="t" rtlCol="false" tIns="0" lIns="0" bIns="0" rIns="0">
            <a:spAutoFit/>
          </a:bodyPr>
          <a:lstStyle/>
          <a:p>
            <a:pPr algn="ctr">
              <a:lnSpc>
                <a:spcPts val="3250"/>
              </a:lnSpc>
            </a:pPr>
            <a:r>
              <a:rPr lang="en-US" sz="2500">
                <a:solidFill>
                  <a:srgbClr val="191919"/>
                </a:solidFill>
                <a:latin typeface="Clear Sans"/>
                <a:ea typeface="Clear Sans"/>
                <a:cs typeface="Clear Sans"/>
                <a:sym typeface="Clear Sans"/>
              </a:rPr>
              <a:t>Dev</a:t>
            </a:r>
            <a:r>
              <a:rPr lang="en-US" sz="2500">
                <a:solidFill>
                  <a:srgbClr val="191919"/>
                </a:solidFill>
                <a:latin typeface="Clear Sans"/>
                <a:ea typeface="Clear Sans"/>
                <a:cs typeface="Clear Sans"/>
                <a:sym typeface="Clear Sans"/>
              </a:rPr>
              <a:t>elopers:</a:t>
            </a:r>
          </a:p>
          <a:p>
            <a:pPr algn="ctr">
              <a:lnSpc>
                <a:spcPts val="3250"/>
              </a:lnSpc>
            </a:pPr>
            <a:r>
              <a:rPr lang="en-US" sz="2500">
                <a:solidFill>
                  <a:srgbClr val="191919"/>
                </a:solidFill>
                <a:latin typeface="Clear Sans"/>
                <a:ea typeface="Clear Sans"/>
                <a:cs typeface="Clear Sans"/>
                <a:sym typeface="Clear Sans"/>
              </a:rPr>
              <a:t>Choose platforms and genres for new games.</a:t>
            </a:r>
          </a:p>
          <a:p>
            <a:pPr algn="ctr">
              <a:lnSpc>
                <a:spcPts val="3250"/>
              </a:lnSpc>
            </a:pPr>
          </a:p>
        </p:txBody>
      </p:sp>
      <p:sp>
        <p:nvSpPr>
          <p:cNvPr name="TextBox 11" id="11"/>
          <p:cNvSpPr txBox="true"/>
          <p:nvPr/>
        </p:nvSpPr>
        <p:spPr>
          <a:xfrm rot="0">
            <a:off x="12218172" y="5527660"/>
            <a:ext cx="2973084" cy="2058633"/>
          </a:xfrm>
          <a:prstGeom prst="rect">
            <a:avLst/>
          </a:prstGeom>
        </p:spPr>
        <p:txBody>
          <a:bodyPr anchor="t" rtlCol="false" tIns="0" lIns="0" bIns="0" rIns="0">
            <a:spAutoFit/>
          </a:bodyPr>
          <a:lstStyle/>
          <a:p>
            <a:pPr algn="ctr">
              <a:lnSpc>
                <a:spcPts val="3250"/>
              </a:lnSpc>
            </a:pPr>
            <a:r>
              <a:rPr lang="en-US" sz="2500">
                <a:solidFill>
                  <a:srgbClr val="191919"/>
                </a:solidFill>
                <a:latin typeface="Clear Sans"/>
                <a:ea typeface="Clear Sans"/>
                <a:cs typeface="Clear Sans"/>
                <a:sym typeface="Clear Sans"/>
              </a:rPr>
              <a:t>Marketers:</a:t>
            </a:r>
          </a:p>
          <a:p>
            <a:pPr algn="ctr">
              <a:lnSpc>
                <a:spcPts val="3250"/>
              </a:lnSpc>
            </a:pPr>
            <a:r>
              <a:rPr lang="en-US" sz="2500">
                <a:solidFill>
                  <a:srgbClr val="191919"/>
                </a:solidFill>
                <a:latin typeface="Clear Sans"/>
                <a:ea typeface="Clear Sans"/>
                <a:cs typeface="Clear Sans"/>
                <a:sym typeface="Clear Sans"/>
              </a:rPr>
              <a:t>Plan regi</a:t>
            </a:r>
            <a:r>
              <a:rPr lang="en-US" sz="2500">
                <a:solidFill>
                  <a:srgbClr val="191919"/>
                </a:solidFill>
                <a:latin typeface="Clear Sans"/>
                <a:ea typeface="Clear Sans"/>
                <a:cs typeface="Clear Sans"/>
                <a:sym typeface="Clear Sans"/>
              </a:rPr>
              <a:t>onal promotional strategies.</a:t>
            </a:r>
          </a:p>
          <a:p>
            <a:pPr algn="ctr">
              <a:lnSpc>
                <a:spcPts val="3250"/>
              </a:lnSpc>
            </a:pPr>
          </a:p>
        </p:txBody>
      </p:sp>
      <p:sp>
        <p:nvSpPr>
          <p:cNvPr name="TextBox 12" id="12"/>
          <p:cNvSpPr txBox="true"/>
          <p:nvPr/>
        </p:nvSpPr>
        <p:spPr>
          <a:xfrm rot="0">
            <a:off x="3036120" y="8310193"/>
            <a:ext cx="12211050" cy="815975"/>
          </a:xfrm>
          <a:prstGeom prst="rect">
            <a:avLst/>
          </a:prstGeom>
        </p:spPr>
        <p:txBody>
          <a:bodyPr anchor="t" rtlCol="false" tIns="0" lIns="0" bIns="0" rIns="0">
            <a:spAutoFit/>
          </a:bodyPr>
          <a:lstStyle/>
          <a:p>
            <a:pPr algn="ctr">
              <a:lnSpc>
                <a:spcPts val="3249"/>
              </a:lnSpc>
              <a:spcBef>
                <a:spcPct val="0"/>
              </a:spcBef>
            </a:pPr>
            <a:r>
              <a:rPr lang="en-US" b="true" sz="2499" i="true">
                <a:solidFill>
                  <a:srgbClr val="3878D3"/>
                </a:solidFill>
                <a:latin typeface="Clear Sans Bold Italics"/>
                <a:ea typeface="Clear Sans Bold Italics"/>
                <a:cs typeface="Clear Sans Bold Italics"/>
                <a:sym typeface="Clear Sans Bold Italics"/>
              </a:rPr>
              <a:t>Example:</a:t>
            </a:r>
          </a:p>
          <a:p>
            <a:pPr algn="ctr">
              <a:lnSpc>
                <a:spcPts val="3249"/>
              </a:lnSpc>
              <a:spcBef>
                <a:spcPct val="0"/>
              </a:spcBef>
            </a:pPr>
            <a:r>
              <a:rPr lang="en-US" b="true" sz="2499" i="true">
                <a:solidFill>
                  <a:srgbClr val="3878D3"/>
                </a:solidFill>
                <a:latin typeface="Clear Sans Bold Italics"/>
                <a:ea typeface="Clear Sans Bold Italics"/>
                <a:cs typeface="Clear Sans Bold Italics"/>
                <a:sym typeface="Clear Sans Bold Italics"/>
              </a:rPr>
              <a:t>"Should we release an RPG in the US? Use the Time-Series and Heatmap to decide."</a:t>
            </a:r>
          </a:p>
        </p:txBody>
      </p:sp>
      <p:grpSp>
        <p:nvGrpSpPr>
          <p:cNvPr name="Group 13" id="13"/>
          <p:cNvGrpSpPr/>
          <p:nvPr/>
        </p:nvGrpSpPr>
        <p:grpSpPr>
          <a:xfrm rot="0">
            <a:off x="17259300" y="9342478"/>
            <a:ext cx="726130" cy="72613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1FE1"/>
            </a:soli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878D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447364" y="-1245511"/>
            <a:ext cx="11970637" cy="714059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28700" y="2193307"/>
            <a:ext cx="9596508" cy="7064993"/>
          </a:xfrm>
          <a:prstGeom prst="rect">
            <a:avLst/>
          </a:prstGeom>
        </p:spPr>
      </p:pic>
      <p:sp>
        <p:nvSpPr>
          <p:cNvPr name="TextBox 4" id="4"/>
          <p:cNvSpPr txBox="true"/>
          <p:nvPr/>
        </p:nvSpPr>
        <p:spPr>
          <a:xfrm rot="0">
            <a:off x="10625208" y="4279825"/>
            <a:ext cx="6961129" cy="4533081"/>
          </a:xfrm>
          <a:prstGeom prst="rect">
            <a:avLst/>
          </a:prstGeom>
        </p:spPr>
        <p:txBody>
          <a:bodyPr anchor="t" rtlCol="false" tIns="0" lIns="0" bIns="0" rIns="0">
            <a:spAutoFit/>
          </a:bodyPr>
          <a:lstStyle/>
          <a:p>
            <a:pPr algn="l" marL="539750" indent="-269875" lvl="1">
              <a:lnSpc>
                <a:spcPts val="3250"/>
              </a:lnSpc>
              <a:buFont typeface="Arial"/>
              <a:buChar char="•"/>
            </a:pPr>
            <a:r>
              <a:rPr lang="en-US" sz="2500">
                <a:solidFill>
                  <a:srgbClr val="FFFFFF"/>
                </a:solidFill>
                <a:latin typeface="Clear Sans"/>
                <a:ea typeface="Clear Sans"/>
                <a:cs typeface="Clear Sans"/>
                <a:sym typeface="Clear Sans"/>
              </a:rPr>
              <a:t>Time-Series: Highlights when trends occur.</a:t>
            </a:r>
          </a:p>
          <a:p>
            <a:pPr algn="l" marL="539750" indent="-269875" lvl="1">
              <a:lnSpc>
                <a:spcPts val="3250"/>
              </a:lnSpc>
              <a:buFont typeface="Arial"/>
              <a:buChar char="•"/>
            </a:pPr>
            <a:r>
              <a:rPr lang="en-US" sz="2500">
                <a:solidFill>
                  <a:srgbClr val="FFFFFF"/>
                </a:solidFill>
                <a:latin typeface="Clear Sans"/>
                <a:ea typeface="Clear Sans"/>
                <a:cs typeface="Clear Sans"/>
                <a:sym typeface="Clear Sans"/>
              </a:rPr>
              <a:t>Heatmap: Shows where trends are strongest.</a:t>
            </a:r>
          </a:p>
          <a:p>
            <a:pPr algn="l" marL="539750" indent="-269875" lvl="1">
              <a:lnSpc>
                <a:spcPts val="3250"/>
              </a:lnSpc>
              <a:buFont typeface="Arial"/>
              <a:buChar char="•"/>
            </a:pPr>
            <a:r>
              <a:rPr lang="en-US" sz="2500">
                <a:solidFill>
                  <a:srgbClr val="FFFFFF"/>
                </a:solidFill>
                <a:latin typeface="Clear Sans"/>
                <a:ea typeface="Clear Sans"/>
                <a:cs typeface="Clear Sans"/>
                <a:sym typeface="Clear Sans"/>
              </a:rPr>
              <a:t>PCA: Explains why trends occur through market patterns.</a:t>
            </a:r>
          </a:p>
          <a:p>
            <a:pPr algn="l">
              <a:lnSpc>
                <a:spcPts val="3250"/>
              </a:lnSpc>
            </a:pPr>
            <a:r>
              <a:rPr lang="en-US" sz="2500">
                <a:solidFill>
                  <a:srgbClr val="FFFFFF"/>
                </a:solidFill>
                <a:latin typeface="Clear Sans"/>
                <a:ea typeface="Clear Sans"/>
                <a:cs typeface="Clear Sans"/>
                <a:sym typeface="Clear Sans"/>
              </a:rPr>
              <a:t>Example:</a:t>
            </a:r>
          </a:p>
          <a:p>
            <a:pPr algn="l">
              <a:lnSpc>
                <a:spcPts val="3250"/>
              </a:lnSpc>
            </a:pPr>
            <a:r>
              <a:rPr lang="en-US" sz="2500">
                <a:solidFill>
                  <a:srgbClr val="FFFFFF"/>
                </a:solidFill>
                <a:latin typeface="Clear Sans"/>
                <a:ea typeface="Clear Sans"/>
                <a:cs typeface="Clear Sans"/>
                <a:sym typeface="Clear Sans"/>
              </a:rPr>
              <a:t>"The Time-Series graph shows RPGs were popular in 2010-2020, Heatmap shows Japan as the key region, and PCA highlights RPGs’ success on platforms like DS."</a:t>
            </a:r>
          </a:p>
          <a:p>
            <a:pPr algn="l">
              <a:lnSpc>
                <a:spcPts val="3250"/>
              </a:lnSpc>
            </a:pPr>
          </a:p>
        </p:txBody>
      </p:sp>
      <p:sp>
        <p:nvSpPr>
          <p:cNvPr name="TextBox 5" id="5"/>
          <p:cNvSpPr txBox="true"/>
          <p:nvPr/>
        </p:nvSpPr>
        <p:spPr>
          <a:xfrm rot="0">
            <a:off x="10298171" y="551788"/>
            <a:ext cx="6961129" cy="3359238"/>
          </a:xfrm>
          <a:prstGeom prst="rect">
            <a:avLst/>
          </a:prstGeom>
        </p:spPr>
        <p:txBody>
          <a:bodyPr anchor="t" rtlCol="false" tIns="0" lIns="0" bIns="0" rIns="0">
            <a:spAutoFit/>
          </a:bodyPr>
          <a:lstStyle/>
          <a:p>
            <a:pPr algn="l">
              <a:lnSpc>
                <a:spcPts val="8800"/>
              </a:lnSpc>
            </a:pPr>
            <a:r>
              <a:rPr lang="en-US" sz="8000" b="true">
                <a:solidFill>
                  <a:srgbClr val="FFFFFF"/>
                </a:solidFill>
                <a:latin typeface="Halant Semi-Bold"/>
                <a:ea typeface="Halant Semi-Bold"/>
                <a:cs typeface="Halant Semi-Bold"/>
                <a:sym typeface="Halant Semi-Bold"/>
              </a:rPr>
              <a:t>How Visualizations Work Together</a:t>
            </a:r>
          </a:p>
        </p:txBody>
      </p:sp>
      <p:grpSp>
        <p:nvGrpSpPr>
          <p:cNvPr name="Group 6" id="6"/>
          <p:cNvGrpSpPr/>
          <p:nvPr/>
        </p:nvGrpSpPr>
        <p:grpSpPr>
          <a:xfrm rot="0">
            <a:off x="17259300" y="9342478"/>
            <a:ext cx="726130" cy="72613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F1D"/>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878D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485937"/>
            <a:ext cx="7107739" cy="731512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490261" y="1952370"/>
            <a:ext cx="6184616" cy="6382261"/>
          </a:xfrm>
          <a:prstGeom prst="rect">
            <a:avLst/>
          </a:prstGeom>
        </p:spPr>
      </p:pic>
      <p:grpSp>
        <p:nvGrpSpPr>
          <p:cNvPr name="Group 4" id="4"/>
          <p:cNvGrpSpPr/>
          <p:nvPr/>
        </p:nvGrpSpPr>
        <p:grpSpPr>
          <a:xfrm rot="0">
            <a:off x="7909833" y="340386"/>
            <a:ext cx="10005548" cy="9606229"/>
            <a:chOff x="0" y="0"/>
            <a:chExt cx="13340731" cy="12808305"/>
          </a:xfrm>
        </p:grpSpPr>
        <p:sp>
          <p:nvSpPr>
            <p:cNvPr name="TextBox 5" id="5"/>
            <p:cNvSpPr txBox="true"/>
            <p:nvPr/>
          </p:nvSpPr>
          <p:spPr>
            <a:xfrm rot="0">
              <a:off x="0" y="4026902"/>
              <a:ext cx="13340731" cy="8781404"/>
            </a:xfrm>
            <a:prstGeom prst="rect">
              <a:avLst/>
            </a:prstGeom>
          </p:spPr>
          <p:txBody>
            <a:bodyPr anchor="t" rtlCol="false" tIns="0" lIns="0" bIns="0" rIns="0">
              <a:spAutoFit/>
            </a:bodyPr>
            <a:lstStyle/>
            <a:p>
              <a:pPr algn="l" marL="539634" indent="-269817" lvl="1">
                <a:lnSpc>
                  <a:spcPts val="3249"/>
                </a:lnSpc>
                <a:buAutoNum type="arabicPeriod" startAt="1"/>
              </a:pPr>
              <a:r>
                <a:rPr lang="en-US" sz="2499">
                  <a:solidFill>
                    <a:srgbClr val="FFFFFF"/>
                  </a:solidFill>
                  <a:latin typeface="Clear Sans"/>
                  <a:ea typeface="Clear Sans"/>
                  <a:cs typeface="Clear Sans"/>
                  <a:sym typeface="Clear Sans"/>
                </a:rPr>
                <a:t>Gaming Companies:</a:t>
              </a:r>
            </a:p>
            <a:p>
              <a:pPr algn="l" marL="539634" indent="-269817" lvl="1">
                <a:lnSpc>
                  <a:spcPts val="3249"/>
                </a:lnSpc>
                <a:buFont typeface="Arial"/>
                <a:buChar char="•"/>
              </a:pPr>
              <a:r>
                <a:rPr lang="en-US" sz="2499">
                  <a:solidFill>
                    <a:srgbClr val="FFFFFF"/>
                  </a:solidFill>
                  <a:latin typeface="Clear Sans"/>
                  <a:ea typeface="Clear Sans"/>
                  <a:cs typeface="Clear Sans"/>
                  <a:sym typeface="Clear Sans"/>
                </a:rPr>
                <a:t>Ubisoft: Uses data to decide which genres to prioritize.</a:t>
              </a:r>
            </a:p>
            <a:p>
              <a:pPr algn="l" marL="539634" indent="-269817" lvl="1">
                <a:lnSpc>
                  <a:spcPts val="3249"/>
                </a:lnSpc>
                <a:buFont typeface="Arial"/>
                <a:buChar char="•"/>
              </a:pPr>
              <a:r>
                <a:rPr lang="en-US" sz="2499">
                  <a:solidFill>
                    <a:srgbClr val="FFFFFF"/>
                  </a:solidFill>
                  <a:latin typeface="Clear Sans"/>
                  <a:ea typeface="Clear Sans"/>
                  <a:cs typeface="Clear Sans"/>
                  <a:sym typeface="Clear Sans"/>
                </a:rPr>
                <a:t>Electronic Arts (EA): Determines regional marketing strategies.</a:t>
              </a:r>
            </a:p>
            <a:p>
              <a:pPr algn="l" marL="539634" indent="-269817" lvl="1">
                <a:lnSpc>
                  <a:spcPts val="3249"/>
                </a:lnSpc>
                <a:buFont typeface="Arial"/>
                <a:buChar char="•"/>
              </a:pPr>
              <a:r>
                <a:rPr lang="en-US" sz="2499">
                  <a:solidFill>
                    <a:srgbClr val="FFFFFF"/>
                  </a:solidFill>
                  <a:latin typeface="Clear Sans"/>
                  <a:ea typeface="Clear Sans"/>
                  <a:cs typeface="Clear Sans"/>
                  <a:sym typeface="Clear Sans"/>
                </a:rPr>
                <a:t>Sony Interactive Entertainment: Identifies platform-specific trends for PlayStation.</a:t>
              </a:r>
            </a:p>
            <a:p>
              <a:pPr algn="l" marL="539634" indent="-269817" lvl="1">
                <a:lnSpc>
                  <a:spcPts val="3249"/>
                </a:lnSpc>
                <a:buAutoNum type="arabicPeriod" startAt="1"/>
              </a:pPr>
              <a:r>
                <a:rPr lang="en-US" sz="2499">
                  <a:solidFill>
                    <a:srgbClr val="FFFFFF"/>
                  </a:solidFill>
                  <a:latin typeface="Clear Sans"/>
                  <a:ea typeface="Clear Sans"/>
                  <a:cs typeface="Clear Sans"/>
                  <a:sym typeface="Clear Sans"/>
                </a:rPr>
                <a:t>Publishers and Distributors:</a:t>
              </a:r>
            </a:p>
            <a:p>
              <a:pPr algn="l" marL="539634" indent="-269817" lvl="1">
                <a:lnSpc>
                  <a:spcPts val="3249"/>
                </a:lnSpc>
                <a:buFont typeface="Arial"/>
                <a:buChar char="•"/>
              </a:pPr>
              <a:r>
                <a:rPr lang="en-US" sz="2499">
                  <a:solidFill>
                    <a:srgbClr val="FFFFFF"/>
                  </a:solidFill>
                  <a:latin typeface="Clear Sans"/>
                  <a:ea typeface="Clear Sans"/>
                  <a:cs typeface="Clear Sans"/>
                  <a:sym typeface="Clear Sans"/>
                </a:rPr>
                <a:t>Nintendo: Plans game releases and evaluates platform-specific sales.</a:t>
              </a:r>
            </a:p>
            <a:p>
              <a:pPr algn="l" marL="539634" indent="-269817" lvl="1">
                <a:lnSpc>
                  <a:spcPts val="3249"/>
                </a:lnSpc>
                <a:buFont typeface="Arial"/>
                <a:buChar char="•"/>
              </a:pPr>
              <a:r>
                <a:rPr lang="en-US" sz="2499">
                  <a:solidFill>
                    <a:srgbClr val="FFFFFF"/>
                  </a:solidFill>
                  <a:latin typeface="Clear Sans"/>
                  <a:ea typeface="Clear Sans"/>
                  <a:cs typeface="Clear Sans"/>
                  <a:sym typeface="Clear Sans"/>
                </a:rPr>
                <a:t>Activision Blizzard: Analyzes trends to allocate resources effectively.</a:t>
              </a:r>
            </a:p>
            <a:p>
              <a:pPr algn="l" marL="539634" indent="-269817" lvl="1">
                <a:lnSpc>
                  <a:spcPts val="3249"/>
                </a:lnSpc>
                <a:buAutoNum type="arabicPeriod" startAt="1"/>
              </a:pPr>
              <a:r>
                <a:rPr lang="en-US" sz="2499">
                  <a:solidFill>
                    <a:srgbClr val="FFFFFF"/>
                  </a:solidFill>
                  <a:latin typeface="Clear Sans"/>
                  <a:ea typeface="Clear Sans"/>
                  <a:cs typeface="Clear Sans"/>
                  <a:sym typeface="Clear Sans"/>
                </a:rPr>
                <a:t>Retailers and E-commerce Platforms:</a:t>
              </a:r>
            </a:p>
            <a:p>
              <a:pPr algn="l" marL="539634" indent="-269817" lvl="1">
                <a:lnSpc>
                  <a:spcPts val="3249"/>
                </a:lnSpc>
                <a:buFont typeface="Arial"/>
                <a:buChar char="•"/>
              </a:pPr>
              <a:r>
                <a:rPr lang="en-US" sz="2499">
                  <a:solidFill>
                    <a:srgbClr val="FFFFFF"/>
                  </a:solidFill>
                  <a:latin typeface="Clear Sans"/>
                  <a:ea typeface="Clear Sans"/>
                  <a:cs typeface="Clear Sans"/>
                  <a:sym typeface="Clear Sans"/>
                </a:rPr>
                <a:t>GameStop: Decides which games to stock based on regional popularity.</a:t>
              </a:r>
            </a:p>
            <a:p>
              <a:pPr algn="l" marL="539634" indent="-269817" lvl="1">
                <a:lnSpc>
                  <a:spcPts val="3249"/>
                </a:lnSpc>
                <a:buFont typeface="Arial"/>
                <a:buChar char="•"/>
              </a:pPr>
              <a:r>
                <a:rPr lang="en-US" sz="2499">
                  <a:solidFill>
                    <a:srgbClr val="FFFFFF"/>
                  </a:solidFill>
                  <a:latin typeface="Clear Sans"/>
                  <a:ea typeface="Clear Sans"/>
                  <a:cs typeface="Clear Sans"/>
                  <a:sym typeface="Clear Sans"/>
                </a:rPr>
                <a:t>Amazon: Uses sales data to optimize gaming product recommendations.</a:t>
              </a:r>
            </a:p>
            <a:p>
              <a:pPr algn="l">
                <a:lnSpc>
                  <a:spcPts val="3249"/>
                </a:lnSpc>
              </a:pPr>
            </a:p>
          </p:txBody>
        </p:sp>
        <p:sp>
          <p:nvSpPr>
            <p:cNvPr name="TextBox 6" id="6"/>
            <p:cNvSpPr txBox="true"/>
            <p:nvPr/>
          </p:nvSpPr>
          <p:spPr>
            <a:xfrm rot="0">
              <a:off x="0" y="85725"/>
              <a:ext cx="13340731" cy="3012486"/>
            </a:xfrm>
            <a:prstGeom prst="rect">
              <a:avLst/>
            </a:prstGeom>
          </p:spPr>
          <p:txBody>
            <a:bodyPr anchor="t" rtlCol="false" tIns="0" lIns="0" bIns="0" rIns="0">
              <a:spAutoFit/>
            </a:bodyPr>
            <a:lstStyle/>
            <a:p>
              <a:pPr algn="l">
                <a:lnSpc>
                  <a:spcPts val="8798"/>
                </a:lnSpc>
              </a:pPr>
              <a:r>
                <a:rPr lang="en-US" sz="7998" b="true">
                  <a:solidFill>
                    <a:srgbClr val="FFFFFF"/>
                  </a:solidFill>
                  <a:latin typeface="Halant Semi-Bold"/>
                  <a:ea typeface="Halant Semi-Bold"/>
                  <a:cs typeface="Halant Semi-Bold"/>
                  <a:sym typeface="Halant Semi-Bold"/>
                </a:rPr>
                <a:t>Who are the real users?</a:t>
              </a:r>
            </a:p>
          </p:txBody>
        </p:sp>
      </p:grpSp>
      <p:grpSp>
        <p:nvGrpSpPr>
          <p:cNvPr name="Group 7" id="7"/>
          <p:cNvGrpSpPr/>
          <p:nvPr/>
        </p:nvGrpSpPr>
        <p:grpSpPr>
          <a:xfrm rot="0">
            <a:off x="17259300" y="9342478"/>
            <a:ext cx="726130" cy="72613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F1D"/>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878D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485937"/>
            <a:ext cx="7107739" cy="731512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490261" y="1952370"/>
            <a:ext cx="6184616" cy="6382261"/>
          </a:xfrm>
          <a:prstGeom prst="rect">
            <a:avLst/>
          </a:prstGeom>
        </p:spPr>
      </p:pic>
      <p:grpSp>
        <p:nvGrpSpPr>
          <p:cNvPr name="Group 4" id="4"/>
          <p:cNvGrpSpPr/>
          <p:nvPr/>
        </p:nvGrpSpPr>
        <p:grpSpPr>
          <a:xfrm rot="0">
            <a:off x="8563959" y="1692365"/>
            <a:ext cx="8844315" cy="6604277"/>
            <a:chOff x="0" y="0"/>
            <a:chExt cx="11792420" cy="8805703"/>
          </a:xfrm>
        </p:grpSpPr>
        <p:sp>
          <p:nvSpPr>
            <p:cNvPr name="TextBox 5" id="5"/>
            <p:cNvSpPr txBox="true"/>
            <p:nvPr/>
          </p:nvSpPr>
          <p:spPr>
            <a:xfrm rot="0">
              <a:off x="0" y="4865686"/>
              <a:ext cx="11792420" cy="3940017"/>
            </a:xfrm>
            <a:prstGeom prst="rect">
              <a:avLst/>
            </a:prstGeom>
          </p:spPr>
          <p:txBody>
            <a:bodyPr anchor="t" rtlCol="false" tIns="0" lIns="0" bIns="0" rIns="0">
              <a:spAutoFit/>
            </a:bodyPr>
            <a:lstStyle/>
            <a:p>
              <a:pPr algn="l">
                <a:lnSpc>
                  <a:spcPts val="3912"/>
                </a:lnSpc>
              </a:pPr>
              <a:r>
                <a:rPr lang="en-US" sz="3009">
                  <a:solidFill>
                    <a:srgbClr val="FFFFFF"/>
                  </a:solidFill>
                  <a:latin typeface="Clear Sans"/>
                  <a:ea typeface="Clear Sans"/>
                  <a:cs typeface="Clear Sans"/>
                  <a:sym typeface="Clear Sans"/>
                </a:rPr>
                <a:t>Future enhancements could include predictive modeling for sales forecasts, integration with real-time data streams, and expanding the dataset with more granular attributes like user demographics or gameplay hours.</a:t>
              </a:r>
            </a:p>
            <a:p>
              <a:pPr algn="l">
                <a:lnSpc>
                  <a:spcPts val="3912"/>
                </a:lnSpc>
              </a:pPr>
            </a:p>
          </p:txBody>
        </p:sp>
        <p:sp>
          <p:nvSpPr>
            <p:cNvPr name="TextBox 6" id="6"/>
            <p:cNvSpPr txBox="true"/>
            <p:nvPr/>
          </p:nvSpPr>
          <p:spPr>
            <a:xfrm rot="0">
              <a:off x="0" y="66675"/>
              <a:ext cx="11792420" cy="3981420"/>
            </a:xfrm>
            <a:prstGeom prst="rect">
              <a:avLst/>
            </a:prstGeom>
          </p:spPr>
          <p:txBody>
            <a:bodyPr anchor="t" rtlCol="false" tIns="0" lIns="0" bIns="0" rIns="0">
              <a:spAutoFit/>
            </a:bodyPr>
            <a:lstStyle/>
            <a:p>
              <a:pPr algn="l">
                <a:lnSpc>
                  <a:spcPts val="7777"/>
                </a:lnSpc>
              </a:pPr>
              <a:r>
                <a:rPr lang="en-US" sz="7070" b="true">
                  <a:solidFill>
                    <a:srgbClr val="FFFFFF"/>
                  </a:solidFill>
                  <a:latin typeface="Halant Semi-Bold"/>
                  <a:ea typeface="Halant Semi-Bold"/>
                  <a:cs typeface="Halant Semi-Bold"/>
                  <a:sym typeface="Halant Semi-Bold"/>
                </a:rPr>
                <a:t>What improvements could be made to the application?</a:t>
              </a:r>
            </a:p>
          </p:txBody>
        </p:sp>
      </p:grpSp>
      <p:grpSp>
        <p:nvGrpSpPr>
          <p:cNvPr name="Group 7" id="7"/>
          <p:cNvGrpSpPr/>
          <p:nvPr/>
        </p:nvGrpSpPr>
        <p:grpSpPr>
          <a:xfrm rot="0">
            <a:off x="17259300" y="9342478"/>
            <a:ext cx="726130" cy="72613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F1D"/>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878D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5400000">
            <a:off x="9990399" y="636463"/>
            <a:ext cx="7892309" cy="640153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079555" y="1126227"/>
            <a:ext cx="7713997" cy="5422011"/>
          </a:xfrm>
          <a:prstGeom prst="rect">
            <a:avLst/>
          </a:prstGeom>
        </p:spPr>
      </p:pic>
      <p:sp>
        <p:nvSpPr>
          <p:cNvPr name="TextBox 4" id="4"/>
          <p:cNvSpPr txBox="true"/>
          <p:nvPr/>
        </p:nvSpPr>
        <p:spPr>
          <a:xfrm rot="0">
            <a:off x="1574322" y="402551"/>
            <a:ext cx="6455370" cy="1347547"/>
          </a:xfrm>
          <a:prstGeom prst="rect">
            <a:avLst/>
          </a:prstGeom>
        </p:spPr>
        <p:txBody>
          <a:bodyPr anchor="t" rtlCol="false" tIns="0" lIns="0" bIns="0" rIns="0">
            <a:spAutoFit/>
          </a:bodyPr>
          <a:lstStyle/>
          <a:p>
            <a:pPr algn="l">
              <a:lnSpc>
                <a:spcPts val="10468"/>
              </a:lnSpc>
            </a:pPr>
            <a:r>
              <a:rPr lang="en-US" sz="9516" b="true">
                <a:solidFill>
                  <a:srgbClr val="FFFFFF"/>
                </a:solidFill>
                <a:latin typeface="Halant Semi-Bold"/>
                <a:ea typeface="Halant Semi-Bold"/>
                <a:cs typeface="Halant Semi-Bold"/>
                <a:sym typeface="Halant Semi-Bold"/>
              </a:rPr>
              <a:t>Conclusion</a:t>
            </a:r>
          </a:p>
        </p:txBody>
      </p:sp>
      <p:sp>
        <p:nvSpPr>
          <p:cNvPr name="TextBox 5" id="5"/>
          <p:cNvSpPr txBox="true"/>
          <p:nvPr/>
        </p:nvSpPr>
        <p:spPr>
          <a:xfrm rot="0">
            <a:off x="1428079" y="2088515"/>
            <a:ext cx="6601612" cy="6071870"/>
          </a:xfrm>
          <a:prstGeom prst="rect">
            <a:avLst/>
          </a:prstGeom>
        </p:spPr>
        <p:txBody>
          <a:bodyPr anchor="t" rtlCol="false" tIns="0" lIns="0" bIns="0" rIns="0">
            <a:spAutoFit/>
          </a:bodyPr>
          <a:lstStyle/>
          <a:p>
            <a:pPr algn="just">
              <a:lnSpc>
                <a:spcPts val="4419"/>
              </a:lnSpc>
            </a:pPr>
            <a:r>
              <a:rPr lang="en-US" sz="3399">
                <a:solidFill>
                  <a:srgbClr val="FFFFFF"/>
                </a:solidFill>
                <a:latin typeface="Clear Sans"/>
                <a:ea typeface="Clear Sans"/>
                <a:cs typeface="Clear Sans"/>
                <a:sym typeface="Clear Sans"/>
              </a:rPr>
              <a:t>This visual analytics application empowers users to make informed decisions by transforming complex sales data into actionable insights. Through intuitive and interactive visualizations, the tool bridges the gap between raw data and strategic planning, catering to the needs of the gaming industry's key stakeholders.</a:t>
            </a:r>
          </a:p>
        </p:txBody>
      </p:sp>
      <p:sp>
        <p:nvSpPr>
          <p:cNvPr name="TextBox 6" id="6"/>
          <p:cNvSpPr txBox="true"/>
          <p:nvPr/>
        </p:nvSpPr>
        <p:spPr>
          <a:xfrm rot="0">
            <a:off x="7158963" y="8920726"/>
            <a:ext cx="11129037" cy="784817"/>
          </a:xfrm>
          <a:prstGeom prst="rect">
            <a:avLst/>
          </a:prstGeom>
        </p:spPr>
        <p:txBody>
          <a:bodyPr anchor="t" rtlCol="false" tIns="0" lIns="0" bIns="0" rIns="0">
            <a:spAutoFit/>
          </a:bodyPr>
          <a:lstStyle/>
          <a:p>
            <a:pPr algn="l">
              <a:lnSpc>
                <a:spcPts val="3160"/>
              </a:lnSpc>
              <a:spcBef>
                <a:spcPct val="0"/>
              </a:spcBef>
            </a:pPr>
            <a:r>
              <a:rPr lang="en-US" sz="2431">
                <a:solidFill>
                  <a:srgbClr val="FFFFFF"/>
                </a:solidFill>
                <a:latin typeface="Clear Sans"/>
                <a:ea typeface="Clear Sans"/>
                <a:cs typeface="Clear Sans"/>
                <a:sym typeface="Clear Sans"/>
              </a:rPr>
              <a:t>Lets</a:t>
            </a:r>
            <a:r>
              <a:rPr lang="en-US" sz="2431">
                <a:solidFill>
                  <a:srgbClr val="FFFFFF"/>
                </a:solidFill>
                <a:latin typeface="Clear Sans"/>
                <a:ea typeface="Clear Sans"/>
                <a:cs typeface="Clear Sans"/>
                <a:sym typeface="Clear Sans"/>
              </a:rPr>
              <a:t> move on to demonstrating user interaction during the presentation to highlight the interactivity and usability of the system</a:t>
            </a:r>
          </a:p>
        </p:txBody>
      </p:sp>
      <p:grpSp>
        <p:nvGrpSpPr>
          <p:cNvPr name="Group 7" id="7"/>
          <p:cNvGrpSpPr/>
          <p:nvPr/>
        </p:nvGrpSpPr>
        <p:grpSpPr>
          <a:xfrm rot="0">
            <a:off x="17259300" y="9342478"/>
            <a:ext cx="726130" cy="72613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F1D"/>
            </a:soli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878D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2439332"/>
            <a:ext cx="4885999" cy="502856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345986" y="2759967"/>
            <a:ext cx="4251427" cy="4387291"/>
          </a:xfrm>
          <a:prstGeom prst="rect">
            <a:avLst/>
          </a:prstGeom>
        </p:spPr>
      </p:pic>
      <p:grpSp>
        <p:nvGrpSpPr>
          <p:cNvPr name="Group 4" id="4"/>
          <p:cNvGrpSpPr/>
          <p:nvPr/>
        </p:nvGrpSpPr>
        <p:grpSpPr>
          <a:xfrm rot="0">
            <a:off x="17259300" y="9342478"/>
            <a:ext cx="726130" cy="72613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487"/>
            </a:solidFill>
          </p:spPr>
        </p:sp>
        <p:sp>
          <p:nvSpPr>
            <p:cNvPr name="TextBox 6" id="6"/>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
        <p:nvSpPr>
          <p:cNvPr name="TextBox 7" id="7"/>
          <p:cNvSpPr txBox="true"/>
          <p:nvPr/>
        </p:nvSpPr>
        <p:spPr>
          <a:xfrm rot="0">
            <a:off x="7074639" y="3104535"/>
            <a:ext cx="10936085" cy="4116031"/>
          </a:xfrm>
          <a:prstGeom prst="rect">
            <a:avLst/>
          </a:prstGeom>
        </p:spPr>
        <p:txBody>
          <a:bodyPr anchor="t" rtlCol="false" tIns="0" lIns="0" bIns="0" rIns="0">
            <a:spAutoFit/>
          </a:bodyPr>
          <a:lstStyle/>
          <a:p>
            <a:pPr algn="l">
              <a:lnSpc>
                <a:spcPts val="3652"/>
              </a:lnSpc>
            </a:pPr>
            <a:r>
              <a:rPr lang="en-US" sz="3320" b="true">
                <a:solidFill>
                  <a:srgbClr val="FFFFFF"/>
                </a:solidFill>
                <a:latin typeface="Halant Semi-Bold"/>
                <a:ea typeface="Halant Semi-Bold"/>
                <a:cs typeface="Halant Semi-Bold"/>
                <a:sym typeface="Halant Semi-Bold"/>
              </a:rPr>
              <a:t>This project aims to create a visual analytics tool for exploring video game sales data. Designed for publishers, developers, and analysts, it features interactive visualizations like Time-Series Graphs, Heatmaps, and PCA plots to uncover trends, patterns, and actionable insights. The tool simplifies data exploration, supports strategic decision-making, and enhances market understanding.</a:t>
            </a:r>
          </a:p>
          <a:p>
            <a:pPr algn="l">
              <a:lnSpc>
                <a:spcPts val="3652"/>
              </a:lnSpc>
            </a:pPr>
          </a:p>
        </p:txBody>
      </p:sp>
      <p:sp>
        <p:nvSpPr>
          <p:cNvPr name="TextBox 8" id="8"/>
          <p:cNvSpPr txBox="true"/>
          <p:nvPr/>
        </p:nvSpPr>
        <p:spPr>
          <a:xfrm rot="0">
            <a:off x="7074639" y="491584"/>
            <a:ext cx="4418939"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Halant Bold"/>
                <a:ea typeface="Halant Bold"/>
                <a:cs typeface="Halant Bold"/>
                <a:sym typeface="Halant Bold"/>
              </a:rPr>
              <a:t>Abstract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878D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3167602" y="3971594"/>
            <a:ext cx="2826657" cy="290913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622395" y="4166070"/>
            <a:ext cx="1917072" cy="1917072"/>
          </a:xfrm>
          <a:prstGeom prst="rect">
            <a:avLst/>
          </a:prstGeom>
        </p:spPr>
      </p:pic>
      <p:pic>
        <p:nvPicPr>
          <p:cNvPr name="Picture 4" id="4"/>
          <p:cNvPicPr>
            <a:picLocks noChangeAspect="true"/>
          </p:cNvPicPr>
          <p:nvPr/>
        </p:nvPicPr>
        <p:blipFill>
          <a:blip r:embed="rId2"/>
          <a:srcRect l="0" t="0" r="0" b="0"/>
          <a:stretch>
            <a:fillRect/>
          </a:stretch>
        </p:blipFill>
        <p:spPr>
          <a:xfrm flipH="false" flipV="false" rot="0">
            <a:off x="7730671" y="4166070"/>
            <a:ext cx="2826657" cy="2909133"/>
          </a:xfrm>
          <a:prstGeom prst="rect">
            <a:avLst/>
          </a:prstGeom>
        </p:spPr>
      </p:pic>
      <p:pic>
        <p:nvPicPr>
          <p:cNvPr name="Picture 5" id="5"/>
          <p:cNvPicPr>
            <a:picLocks noChangeAspect="true"/>
          </p:cNvPicPr>
          <p:nvPr/>
        </p:nvPicPr>
        <p:blipFill>
          <a:blip r:embed="rId2"/>
          <a:srcRect l="0" t="0" r="0" b="0"/>
          <a:stretch>
            <a:fillRect/>
          </a:stretch>
        </p:blipFill>
        <p:spPr>
          <a:xfrm flipH="false" flipV="false" rot="0">
            <a:off x="12293741" y="4166070"/>
            <a:ext cx="2826657" cy="2909133"/>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7345919" y="3628080"/>
            <a:ext cx="3596162" cy="3596162"/>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2232440" y="4146007"/>
            <a:ext cx="2949259" cy="2949259"/>
          </a:xfrm>
          <a:prstGeom prst="rect">
            <a:avLst/>
          </a:prstGeom>
        </p:spPr>
      </p:pic>
      <p:sp>
        <p:nvSpPr>
          <p:cNvPr name="TextBox 8" id="8"/>
          <p:cNvSpPr txBox="true"/>
          <p:nvPr/>
        </p:nvSpPr>
        <p:spPr>
          <a:xfrm rot="0">
            <a:off x="3094389" y="7333889"/>
            <a:ext cx="2973084" cy="1233910"/>
          </a:xfrm>
          <a:prstGeom prst="rect">
            <a:avLst/>
          </a:prstGeom>
        </p:spPr>
        <p:txBody>
          <a:bodyPr anchor="t" rtlCol="false" tIns="0" lIns="0" bIns="0" rIns="0">
            <a:spAutoFit/>
          </a:bodyPr>
          <a:lstStyle/>
          <a:p>
            <a:pPr algn="ctr">
              <a:lnSpc>
                <a:spcPts val="3250"/>
              </a:lnSpc>
            </a:pPr>
            <a:r>
              <a:rPr lang="en-US" sz="2499">
                <a:solidFill>
                  <a:srgbClr val="FFFFFF"/>
                </a:solidFill>
                <a:latin typeface="Clear Sans"/>
                <a:ea typeface="Clear Sans"/>
                <a:cs typeface="Clear Sans"/>
                <a:sym typeface="Clear Sans"/>
              </a:rPr>
              <a:t>Provide deep insights through layered analysis.</a:t>
            </a:r>
          </a:p>
        </p:txBody>
      </p:sp>
      <p:sp>
        <p:nvSpPr>
          <p:cNvPr name="TextBox 9" id="9"/>
          <p:cNvSpPr txBox="true"/>
          <p:nvPr/>
        </p:nvSpPr>
        <p:spPr>
          <a:xfrm rot="0">
            <a:off x="3140918" y="2000608"/>
            <a:ext cx="12006163" cy="1136680"/>
          </a:xfrm>
          <a:prstGeom prst="rect">
            <a:avLst/>
          </a:prstGeom>
        </p:spPr>
        <p:txBody>
          <a:bodyPr anchor="t" rtlCol="false" tIns="0" lIns="0" bIns="0" rIns="0">
            <a:spAutoFit/>
          </a:bodyPr>
          <a:lstStyle/>
          <a:p>
            <a:pPr algn="ctr">
              <a:lnSpc>
                <a:spcPts val="8800"/>
              </a:lnSpc>
            </a:pPr>
            <a:r>
              <a:rPr lang="en-US" sz="8000" b="true">
                <a:solidFill>
                  <a:srgbClr val="FFFFFF"/>
                </a:solidFill>
                <a:latin typeface="Halant Bold"/>
                <a:ea typeface="Halant Bold"/>
                <a:cs typeface="Halant Bold"/>
                <a:sym typeface="Halant Bold"/>
              </a:rPr>
              <a:t>Goals:</a:t>
            </a:r>
          </a:p>
        </p:txBody>
      </p:sp>
      <p:sp>
        <p:nvSpPr>
          <p:cNvPr name="TextBox 10" id="10"/>
          <p:cNvSpPr txBox="true"/>
          <p:nvPr/>
        </p:nvSpPr>
        <p:spPr>
          <a:xfrm rot="0">
            <a:off x="7657458" y="7333889"/>
            <a:ext cx="2973084" cy="821548"/>
          </a:xfrm>
          <a:prstGeom prst="rect">
            <a:avLst/>
          </a:prstGeom>
        </p:spPr>
        <p:txBody>
          <a:bodyPr anchor="t" rtlCol="false" tIns="0" lIns="0" bIns="0" rIns="0">
            <a:spAutoFit/>
          </a:bodyPr>
          <a:lstStyle/>
          <a:p>
            <a:pPr algn="ctr">
              <a:lnSpc>
                <a:spcPts val="3250"/>
              </a:lnSpc>
            </a:pPr>
            <a:r>
              <a:rPr lang="en-US" sz="2499">
                <a:solidFill>
                  <a:srgbClr val="FFFFFF"/>
                </a:solidFill>
                <a:latin typeface="Clear Sans"/>
                <a:ea typeface="Clear Sans"/>
                <a:cs typeface="Clear Sans"/>
                <a:sym typeface="Clear Sans"/>
              </a:rPr>
              <a:t>Help users identify patterns.</a:t>
            </a:r>
          </a:p>
        </p:txBody>
      </p:sp>
      <p:sp>
        <p:nvSpPr>
          <p:cNvPr name="TextBox 11" id="11"/>
          <p:cNvSpPr txBox="true"/>
          <p:nvPr/>
        </p:nvSpPr>
        <p:spPr>
          <a:xfrm rot="0">
            <a:off x="12220527" y="7333889"/>
            <a:ext cx="2973084" cy="1646271"/>
          </a:xfrm>
          <a:prstGeom prst="rect">
            <a:avLst/>
          </a:prstGeom>
        </p:spPr>
        <p:txBody>
          <a:bodyPr anchor="t" rtlCol="false" tIns="0" lIns="0" bIns="0" rIns="0">
            <a:spAutoFit/>
          </a:bodyPr>
          <a:lstStyle/>
          <a:p>
            <a:pPr algn="ctr">
              <a:lnSpc>
                <a:spcPts val="3250"/>
              </a:lnSpc>
            </a:pPr>
            <a:r>
              <a:rPr lang="en-US" sz="2499">
                <a:solidFill>
                  <a:srgbClr val="FFFFFF"/>
                </a:solidFill>
                <a:latin typeface="Clear Sans"/>
                <a:ea typeface="Clear Sans"/>
                <a:cs typeface="Clear Sans"/>
                <a:sym typeface="Clear Sans"/>
              </a:rPr>
              <a:t>Answer real business questions in the gaming industry.</a:t>
            </a:r>
          </a:p>
        </p:txBody>
      </p:sp>
      <p:grpSp>
        <p:nvGrpSpPr>
          <p:cNvPr name="Group 12" id="12"/>
          <p:cNvGrpSpPr/>
          <p:nvPr/>
        </p:nvGrpSpPr>
        <p:grpSpPr>
          <a:xfrm rot="0">
            <a:off x="17278350" y="9342478"/>
            <a:ext cx="726130" cy="72613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487"/>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706171" y="377414"/>
            <a:ext cx="12601284" cy="1136679"/>
          </a:xfrm>
          <a:prstGeom prst="rect">
            <a:avLst/>
          </a:prstGeom>
        </p:spPr>
        <p:txBody>
          <a:bodyPr anchor="t" rtlCol="false" tIns="0" lIns="0" bIns="0" rIns="0">
            <a:spAutoFit/>
          </a:bodyPr>
          <a:lstStyle/>
          <a:p>
            <a:pPr algn="ctr">
              <a:lnSpc>
                <a:spcPts val="8800"/>
              </a:lnSpc>
            </a:pPr>
            <a:r>
              <a:rPr lang="en-US" sz="8000" b="true">
                <a:solidFill>
                  <a:srgbClr val="191919"/>
                </a:solidFill>
                <a:latin typeface="Halant Semi-Bold"/>
                <a:ea typeface="Halant Semi-Bold"/>
                <a:cs typeface="Halant Semi-Bold"/>
                <a:sym typeface="Halant Semi-Bold"/>
              </a:rPr>
              <a:t>Data Structure</a:t>
            </a:r>
          </a:p>
        </p:txBody>
      </p:sp>
      <p:grpSp>
        <p:nvGrpSpPr>
          <p:cNvPr name="Group 3" id="3"/>
          <p:cNvGrpSpPr/>
          <p:nvPr/>
        </p:nvGrpSpPr>
        <p:grpSpPr>
          <a:xfrm rot="0">
            <a:off x="2706171" y="2377368"/>
            <a:ext cx="5396075" cy="1162079"/>
            <a:chOff x="0" y="0"/>
            <a:chExt cx="7194767" cy="1549439"/>
          </a:xfrm>
        </p:grpSpPr>
        <p:sp>
          <p:nvSpPr>
            <p:cNvPr name="Freeform 4" id="4"/>
            <p:cNvSpPr/>
            <p:nvPr/>
          </p:nvSpPr>
          <p:spPr>
            <a:xfrm flipH="false" flipV="false" rot="-10800000">
              <a:off x="0" y="0"/>
              <a:ext cx="1494899" cy="1549439"/>
            </a:xfrm>
            <a:custGeom>
              <a:avLst/>
              <a:gdLst/>
              <a:ahLst/>
              <a:cxnLst/>
              <a:rect r="r" b="b" t="t" l="l"/>
              <a:pathLst>
                <a:path h="1549439" w="1494899">
                  <a:moveTo>
                    <a:pt x="0" y="0"/>
                  </a:moveTo>
                  <a:lnTo>
                    <a:pt x="1494899" y="0"/>
                  </a:lnTo>
                  <a:lnTo>
                    <a:pt x="1494899" y="1549439"/>
                  </a:lnTo>
                  <a:lnTo>
                    <a:pt x="0" y="1549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2125430" y="217496"/>
              <a:ext cx="5069336" cy="1085872"/>
            </a:xfrm>
            <a:prstGeom prst="rect">
              <a:avLst/>
            </a:prstGeom>
          </p:spPr>
          <p:txBody>
            <a:bodyPr anchor="t" rtlCol="false" tIns="0" lIns="0" bIns="0" rIns="0">
              <a:spAutoFit/>
            </a:bodyPr>
            <a:lstStyle/>
            <a:p>
              <a:pPr algn="l">
                <a:lnSpc>
                  <a:spcPts val="3250"/>
                </a:lnSpc>
              </a:pPr>
              <a:r>
                <a:rPr lang="en-US" sz="2500">
                  <a:solidFill>
                    <a:srgbClr val="191919"/>
                  </a:solidFill>
                  <a:latin typeface="Clear Sans"/>
                  <a:ea typeface="Clear Sans"/>
                  <a:cs typeface="Clear Sans"/>
                  <a:sym typeface="Clear Sans"/>
                </a:rPr>
                <a:t>G</a:t>
              </a:r>
              <a:r>
                <a:rPr lang="en-US" sz="2500">
                  <a:solidFill>
                    <a:srgbClr val="191919"/>
                  </a:solidFill>
                  <a:latin typeface="Clear Sans"/>
                  <a:ea typeface="Clear Sans"/>
                  <a:cs typeface="Clear Sans"/>
                  <a:sym typeface="Clear Sans"/>
                </a:rPr>
                <a:t>ame Title: Name of the video game.</a:t>
              </a:r>
            </a:p>
          </p:txBody>
        </p:sp>
        <p:sp>
          <p:nvSpPr>
            <p:cNvPr name="TextBox 6" id="6"/>
            <p:cNvSpPr txBox="true"/>
            <p:nvPr/>
          </p:nvSpPr>
          <p:spPr>
            <a:xfrm rot="0">
              <a:off x="419116" y="470751"/>
              <a:ext cx="656667" cy="646037"/>
            </a:xfrm>
            <a:prstGeom prst="rect">
              <a:avLst/>
            </a:prstGeom>
          </p:spPr>
          <p:txBody>
            <a:bodyPr anchor="t" rtlCol="false" tIns="0" lIns="0" bIns="0" rIns="0">
              <a:spAutoFit/>
            </a:bodyPr>
            <a:lstStyle/>
            <a:p>
              <a:pPr algn="l">
                <a:lnSpc>
                  <a:spcPts val="3740"/>
                </a:lnSpc>
              </a:pPr>
              <a:r>
                <a:rPr lang="en-US" sz="3400" b="true">
                  <a:solidFill>
                    <a:srgbClr val="FFFFFF"/>
                  </a:solidFill>
                  <a:latin typeface="Halant Semi-Bold"/>
                  <a:ea typeface="Halant Semi-Bold"/>
                  <a:cs typeface="Halant Semi-Bold"/>
                  <a:sym typeface="Halant Semi-Bold"/>
                </a:rPr>
                <a:t>01</a:t>
              </a:r>
            </a:p>
          </p:txBody>
        </p:sp>
      </p:grpSp>
      <p:grpSp>
        <p:nvGrpSpPr>
          <p:cNvPr name="Group 7" id="7"/>
          <p:cNvGrpSpPr/>
          <p:nvPr/>
        </p:nvGrpSpPr>
        <p:grpSpPr>
          <a:xfrm rot="0">
            <a:off x="2706171" y="3710259"/>
            <a:ext cx="5396075" cy="2030058"/>
            <a:chOff x="0" y="0"/>
            <a:chExt cx="7194767" cy="2706744"/>
          </a:xfrm>
        </p:grpSpPr>
        <p:sp>
          <p:nvSpPr>
            <p:cNvPr name="Freeform 8" id="8"/>
            <p:cNvSpPr/>
            <p:nvPr/>
          </p:nvSpPr>
          <p:spPr>
            <a:xfrm flipH="false" flipV="false" rot="-10800000">
              <a:off x="0" y="578652"/>
              <a:ext cx="1494899" cy="1549439"/>
            </a:xfrm>
            <a:custGeom>
              <a:avLst/>
              <a:gdLst/>
              <a:ahLst/>
              <a:cxnLst/>
              <a:rect r="r" b="b" t="t" l="l"/>
              <a:pathLst>
                <a:path h="1549439" w="1494899">
                  <a:moveTo>
                    <a:pt x="0" y="0"/>
                  </a:moveTo>
                  <a:lnTo>
                    <a:pt x="1494899" y="0"/>
                  </a:lnTo>
                  <a:lnTo>
                    <a:pt x="1494899" y="1549439"/>
                  </a:lnTo>
                  <a:lnTo>
                    <a:pt x="0" y="1549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125430" y="-28575"/>
              <a:ext cx="5069336" cy="2735319"/>
            </a:xfrm>
            <a:prstGeom prst="rect">
              <a:avLst/>
            </a:prstGeom>
          </p:spPr>
          <p:txBody>
            <a:bodyPr anchor="t" rtlCol="false" tIns="0" lIns="0" bIns="0" rIns="0">
              <a:spAutoFit/>
            </a:bodyPr>
            <a:lstStyle/>
            <a:p>
              <a:pPr algn="l">
                <a:lnSpc>
                  <a:spcPts val="3250"/>
                </a:lnSpc>
              </a:pPr>
              <a:r>
                <a:rPr lang="en-US" sz="2500">
                  <a:solidFill>
                    <a:srgbClr val="191919"/>
                  </a:solidFill>
                  <a:latin typeface="Clear Sans"/>
                  <a:ea typeface="Clear Sans"/>
                  <a:cs typeface="Clear Sans"/>
                  <a:sym typeface="Clear Sans"/>
                </a:rPr>
                <a:t>Platform: Gaming platform(s) for which the game was released (e.g., PlayStation, Xbox, PC).</a:t>
              </a:r>
            </a:p>
            <a:p>
              <a:pPr algn="l">
                <a:lnSpc>
                  <a:spcPts val="3250"/>
                </a:lnSpc>
              </a:pPr>
            </a:p>
          </p:txBody>
        </p:sp>
        <p:sp>
          <p:nvSpPr>
            <p:cNvPr name="TextBox 10" id="10"/>
            <p:cNvSpPr txBox="true"/>
            <p:nvPr/>
          </p:nvSpPr>
          <p:spPr>
            <a:xfrm rot="0">
              <a:off x="419116" y="1049403"/>
              <a:ext cx="656667" cy="646037"/>
            </a:xfrm>
            <a:prstGeom prst="rect">
              <a:avLst/>
            </a:prstGeom>
          </p:spPr>
          <p:txBody>
            <a:bodyPr anchor="t" rtlCol="false" tIns="0" lIns="0" bIns="0" rIns="0">
              <a:spAutoFit/>
            </a:bodyPr>
            <a:lstStyle/>
            <a:p>
              <a:pPr algn="l">
                <a:lnSpc>
                  <a:spcPts val="3740"/>
                </a:lnSpc>
              </a:pPr>
              <a:r>
                <a:rPr lang="en-US" sz="3400" b="true">
                  <a:solidFill>
                    <a:srgbClr val="FFFFFF"/>
                  </a:solidFill>
                  <a:latin typeface="Halant Semi-Bold"/>
                  <a:ea typeface="Halant Semi-Bold"/>
                  <a:cs typeface="Halant Semi-Bold"/>
                  <a:sym typeface="Halant Semi-Bold"/>
                </a:rPr>
                <a:t>02</a:t>
              </a:r>
            </a:p>
          </p:txBody>
        </p:sp>
      </p:grpSp>
      <p:grpSp>
        <p:nvGrpSpPr>
          <p:cNvPr name="Group 11" id="11"/>
          <p:cNvGrpSpPr/>
          <p:nvPr/>
        </p:nvGrpSpPr>
        <p:grpSpPr>
          <a:xfrm rot="0">
            <a:off x="2706171" y="5911129"/>
            <a:ext cx="5396075" cy="1162079"/>
            <a:chOff x="0" y="0"/>
            <a:chExt cx="7194767" cy="1549439"/>
          </a:xfrm>
        </p:grpSpPr>
        <p:sp>
          <p:nvSpPr>
            <p:cNvPr name="Freeform 12" id="12"/>
            <p:cNvSpPr/>
            <p:nvPr/>
          </p:nvSpPr>
          <p:spPr>
            <a:xfrm flipH="false" flipV="false" rot="-10800000">
              <a:off x="0" y="0"/>
              <a:ext cx="1494899" cy="1549439"/>
            </a:xfrm>
            <a:custGeom>
              <a:avLst/>
              <a:gdLst/>
              <a:ahLst/>
              <a:cxnLst/>
              <a:rect r="r" b="b" t="t" l="l"/>
              <a:pathLst>
                <a:path h="1549439" w="1494899">
                  <a:moveTo>
                    <a:pt x="0" y="0"/>
                  </a:moveTo>
                  <a:lnTo>
                    <a:pt x="1494899" y="0"/>
                  </a:lnTo>
                  <a:lnTo>
                    <a:pt x="1494899" y="1549439"/>
                  </a:lnTo>
                  <a:lnTo>
                    <a:pt x="0" y="1549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2125430" y="217462"/>
              <a:ext cx="5069336" cy="1085940"/>
            </a:xfrm>
            <a:prstGeom prst="rect">
              <a:avLst/>
            </a:prstGeom>
          </p:spPr>
          <p:txBody>
            <a:bodyPr anchor="t" rtlCol="false" tIns="0" lIns="0" bIns="0" rIns="0">
              <a:spAutoFit/>
            </a:bodyPr>
            <a:lstStyle/>
            <a:p>
              <a:pPr algn="l">
                <a:lnSpc>
                  <a:spcPts val="3250"/>
                </a:lnSpc>
              </a:pPr>
              <a:r>
                <a:rPr lang="en-US" sz="2500">
                  <a:solidFill>
                    <a:srgbClr val="191919"/>
                  </a:solidFill>
                  <a:latin typeface="Clear Sans"/>
                  <a:ea typeface="Clear Sans"/>
                  <a:cs typeface="Clear Sans"/>
                  <a:sym typeface="Clear Sans"/>
                </a:rPr>
                <a:t>Genre: Category of the game (e.g., Action, Sport).</a:t>
              </a:r>
            </a:p>
          </p:txBody>
        </p:sp>
        <p:sp>
          <p:nvSpPr>
            <p:cNvPr name="TextBox 14" id="14"/>
            <p:cNvSpPr txBox="true"/>
            <p:nvPr/>
          </p:nvSpPr>
          <p:spPr>
            <a:xfrm rot="0">
              <a:off x="419116" y="470751"/>
              <a:ext cx="656667" cy="646037"/>
            </a:xfrm>
            <a:prstGeom prst="rect">
              <a:avLst/>
            </a:prstGeom>
          </p:spPr>
          <p:txBody>
            <a:bodyPr anchor="t" rtlCol="false" tIns="0" lIns="0" bIns="0" rIns="0">
              <a:spAutoFit/>
            </a:bodyPr>
            <a:lstStyle/>
            <a:p>
              <a:pPr algn="l">
                <a:lnSpc>
                  <a:spcPts val="3740"/>
                </a:lnSpc>
              </a:pPr>
              <a:r>
                <a:rPr lang="en-US" sz="3400" b="true">
                  <a:solidFill>
                    <a:srgbClr val="FFFFFF"/>
                  </a:solidFill>
                  <a:latin typeface="Halant Semi-Bold"/>
                  <a:ea typeface="Halant Semi-Bold"/>
                  <a:cs typeface="Halant Semi-Bold"/>
                  <a:sym typeface="Halant Semi-Bold"/>
                </a:rPr>
                <a:t>03</a:t>
              </a:r>
            </a:p>
          </p:txBody>
        </p:sp>
      </p:grpSp>
      <p:grpSp>
        <p:nvGrpSpPr>
          <p:cNvPr name="Group 15" id="15"/>
          <p:cNvGrpSpPr/>
          <p:nvPr/>
        </p:nvGrpSpPr>
        <p:grpSpPr>
          <a:xfrm rot="0">
            <a:off x="9911380" y="2355741"/>
            <a:ext cx="5396075" cy="1205335"/>
            <a:chOff x="0" y="0"/>
            <a:chExt cx="7194767" cy="1607113"/>
          </a:xfrm>
        </p:grpSpPr>
        <p:sp>
          <p:nvSpPr>
            <p:cNvPr name="Freeform 16" id="16"/>
            <p:cNvSpPr/>
            <p:nvPr/>
          </p:nvSpPr>
          <p:spPr>
            <a:xfrm flipH="false" flipV="false" rot="-10800000">
              <a:off x="0" y="28837"/>
              <a:ext cx="1494899" cy="1549439"/>
            </a:xfrm>
            <a:custGeom>
              <a:avLst/>
              <a:gdLst/>
              <a:ahLst/>
              <a:cxnLst/>
              <a:rect r="r" b="b" t="t" l="l"/>
              <a:pathLst>
                <a:path h="1549439" w="1494899">
                  <a:moveTo>
                    <a:pt x="0" y="0"/>
                  </a:moveTo>
                  <a:lnTo>
                    <a:pt x="1494899" y="0"/>
                  </a:lnTo>
                  <a:lnTo>
                    <a:pt x="1494899" y="1549439"/>
                  </a:lnTo>
                  <a:lnTo>
                    <a:pt x="0" y="1549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7" id="17"/>
            <p:cNvSpPr txBox="true"/>
            <p:nvPr/>
          </p:nvSpPr>
          <p:spPr>
            <a:xfrm rot="0">
              <a:off x="2125430" y="-28575"/>
              <a:ext cx="5069336" cy="1635688"/>
            </a:xfrm>
            <a:prstGeom prst="rect">
              <a:avLst/>
            </a:prstGeom>
          </p:spPr>
          <p:txBody>
            <a:bodyPr anchor="t" rtlCol="false" tIns="0" lIns="0" bIns="0" rIns="0">
              <a:spAutoFit/>
            </a:bodyPr>
            <a:lstStyle/>
            <a:p>
              <a:pPr algn="l">
                <a:lnSpc>
                  <a:spcPts val="3250"/>
                </a:lnSpc>
              </a:pPr>
              <a:r>
                <a:rPr lang="en-US" sz="2500">
                  <a:solidFill>
                    <a:srgbClr val="191919"/>
                  </a:solidFill>
                  <a:latin typeface="Clear Sans"/>
                  <a:ea typeface="Clear Sans"/>
                  <a:cs typeface="Clear Sans"/>
                  <a:sym typeface="Clear Sans"/>
                </a:rPr>
                <a:t>Sales Data: Regional sales (NA, EU, JP, Other) and global sales.</a:t>
              </a:r>
            </a:p>
          </p:txBody>
        </p:sp>
        <p:sp>
          <p:nvSpPr>
            <p:cNvPr name="TextBox 18" id="18"/>
            <p:cNvSpPr txBox="true"/>
            <p:nvPr/>
          </p:nvSpPr>
          <p:spPr>
            <a:xfrm rot="0">
              <a:off x="419116" y="499588"/>
              <a:ext cx="656667" cy="646037"/>
            </a:xfrm>
            <a:prstGeom prst="rect">
              <a:avLst/>
            </a:prstGeom>
          </p:spPr>
          <p:txBody>
            <a:bodyPr anchor="t" rtlCol="false" tIns="0" lIns="0" bIns="0" rIns="0">
              <a:spAutoFit/>
            </a:bodyPr>
            <a:lstStyle/>
            <a:p>
              <a:pPr algn="l">
                <a:lnSpc>
                  <a:spcPts val="3740"/>
                </a:lnSpc>
              </a:pPr>
              <a:r>
                <a:rPr lang="en-US" sz="3400" b="true">
                  <a:solidFill>
                    <a:srgbClr val="FFFFFF"/>
                  </a:solidFill>
                  <a:latin typeface="Halant Semi-Bold"/>
                  <a:ea typeface="Halant Semi-Bold"/>
                  <a:cs typeface="Halant Semi-Bold"/>
                  <a:sym typeface="Halant Semi-Bold"/>
                </a:rPr>
                <a:t>05</a:t>
              </a:r>
            </a:p>
          </p:txBody>
        </p:sp>
      </p:grpSp>
      <p:grpSp>
        <p:nvGrpSpPr>
          <p:cNvPr name="Group 19" id="19"/>
          <p:cNvGrpSpPr/>
          <p:nvPr/>
        </p:nvGrpSpPr>
        <p:grpSpPr>
          <a:xfrm rot="0">
            <a:off x="9911380" y="4144249"/>
            <a:ext cx="5396075" cy="1162079"/>
            <a:chOff x="0" y="0"/>
            <a:chExt cx="7194767" cy="1549439"/>
          </a:xfrm>
        </p:grpSpPr>
        <p:sp>
          <p:nvSpPr>
            <p:cNvPr name="Freeform 20" id="20"/>
            <p:cNvSpPr/>
            <p:nvPr/>
          </p:nvSpPr>
          <p:spPr>
            <a:xfrm flipH="false" flipV="false" rot="-10800000">
              <a:off x="0" y="0"/>
              <a:ext cx="1494899" cy="1549439"/>
            </a:xfrm>
            <a:custGeom>
              <a:avLst/>
              <a:gdLst/>
              <a:ahLst/>
              <a:cxnLst/>
              <a:rect r="r" b="b" t="t" l="l"/>
              <a:pathLst>
                <a:path h="1549439" w="1494899">
                  <a:moveTo>
                    <a:pt x="0" y="0"/>
                  </a:moveTo>
                  <a:lnTo>
                    <a:pt x="1494899" y="0"/>
                  </a:lnTo>
                  <a:lnTo>
                    <a:pt x="1494899" y="1549439"/>
                  </a:lnTo>
                  <a:lnTo>
                    <a:pt x="0" y="15494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1" id="21"/>
            <p:cNvSpPr txBox="true"/>
            <p:nvPr/>
          </p:nvSpPr>
          <p:spPr>
            <a:xfrm rot="0">
              <a:off x="2125430" y="217496"/>
              <a:ext cx="5069336" cy="1085872"/>
            </a:xfrm>
            <a:prstGeom prst="rect">
              <a:avLst/>
            </a:prstGeom>
          </p:spPr>
          <p:txBody>
            <a:bodyPr anchor="t" rtlCol="false" tIns="0" lIns="0" bIns="0" rIns="0">
              <a:spAutoFit/>
            </a:bodyPr>
            <a:lstStyle/>
            <a:p>
              <a:pPr algn="l">
                <a:lnSpc>
                  <a:spcPts val="3250"/>
                </a:lnSpc>
              </a:pPr>
              <a:r>
                <a:rPr lang="en-US" sz="2500">
                  <a:solidFill>
                    <a:srgbClr val="191919"/>
                  </a:solidFill>
                  <a:latin typeface="Clear Sans"/>
                  <a:ea typeface="Clear Sans"/>
                  <a:cs typeface="Clear Sans"/>
                  <a:sym typeface="Clear Sans"/>
                </a:rPr>
                <a:t>Release Year: Year the game was launched.</a:t>
              </a:r>
            </a:p>
          </p:txBody>
        </p:sp>
        <p:sp>
          <p:nvSpPr>
            <p:cNvPr name="TextBox 22" id="22"/>
            <p:cNvSpPr txBox="true"/>
            <p:nvPr/>
          </p:nvSpPr>
          <p:spPr>
            <a:xfrm rot="0">
              <a:off x="419116" y="472883"/>
              <a:ext cx="656667" cy="641773"/>
            </a:xfrm>
            <a:prstGeom prst="rect">
              <a:avLst/>
            </a:prstGeom>
          </p:spPr>
          <p:txBody>
            <a:bodyPr anchor="t" rtlCol="false" tIns="0" lIns="0" bIns="0" rIns="0">
              <a:spAutoFit/>
            </a:bodyPr>
            <a:lstStyle/>
            <a:p>
              <a:pPr algn="l">
                <a:lnSpc>
                  <a:spcPts val="3739"/>
                </a:lnSpc>
              </a:pPr>
              <a:r>
                <a:rPr lang="en-US" sz="3399" b="true">
                  <a:solidFill>
                    <a:srgbClr val="FFFFFF"/>
                  </a:solidFill>
                  <a:latin typeface="Halant Bold"/>
                  <a:ea typeface="Halant Bold"/>
                  <a:cs typeface="Halant Bold"/>
                  <a:sym typeface="Halant Bold"/>
                </a:rPr>
                <a:t>06</a:t>
              </a:r>
            </a:p>
          </p:txBody>
        </p:sp>
      </p:grpSp>
      <p:sp>
        <p:nvSpPr>
          <p:cNvPr name="Freeform 23" id="23"/>
          <p:cNvSpPr/>
          <p:nvPr/>
        </p:nvSpPr>
        <p:spPr>
          <a:xfrm flipH="false" flipV="false" rot="-10800000">
            <a:off x="9911380" y="5911129"/>
            <a:ext cx="992116" cy="1028313"/>
          </a:xfrm>
          <a:custGeom>
            <a:avLst/>
            <a:gdLst/>
            <a:ahLst/>
            <a:cxnLst/>
            <a:rect r="r" b="b" t="t" l="l"/>
            <a:pathLst>
              <a:path h="1028313" w="992116">
                <a:moveTo>
                  <a:pt x="0" y="0"/>
                </a:moveTo>
                <a:lnTo>
                  <a:pt x="992116" y="0"/>
                </a:lnTo>
                <a:lnTo>
                  <a:pt x="992116" y="1028313"/>
                </a:lnTo>
                <a:lnTo>
                  <a:pt x="0" y="10283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10189534" y="6217315"/>
            <a:ext cx="435809" cy="434990"/>
          </a:xfrm>
          <a:prstGeom prst="rect">
            <a:avLst/>
          </a:prstGeom>
        </p:spPr>
        <p:txBody>
          <a:bodyPr anchor="t" rtlCol="false" tIns="0" lIns="0" bIns="0" rIns="0">
            <a:spAutoFit/>
          </a:bodyPr>
          <a:lstStyle/>
          <a:p>
            <a:pPr algn="l">
              <a:lnSpc>
                <a:spcPts val="3309"/>
              </a:lnSpc>
            </a:pPr>
            <a:r>
              <a:rPr lang="en-US" sz="3008" b="true">
                <a:solidFill>
                  <a:srgbClr val="FFFFFF"/>
                </a:solidFill>
                <a:latin typeface="Halant Semi-Bold"/>
                <a:ea typeface="Halant Semi-Bold"/>
                <a:cs typeface="Halant Semi-Bold"/>
                <a:sym typeface="Halant Semi-Bold"/>
              </a:rPr>
              <a:t>07</a:t>
            </a:r>
          </a:p>
        </p:txBody>
      </p:sp>
      <p:sp>
        <p:nvSpPr>
          <p:cNvPr name="TextBox 25" id="25"/>
          <p:cNvSpPr txBox="true"/>
          <p:nvPr/>
        </p:nvSpPr>
        <p:spPr>
          <a:xfrm rot="0">
            <a:off x="5604337" y="1296606"/>
            <a:ext cx="6804951" cy="406400"/>
          </a:xfrm>
          <a:prstGeom prst="rect">
            <a:avLst/>
          </a:prstGeom>
        </p:spPr>
        <p:txBody>
          <a:bodyPr anchor="t" rtlCol="false" tIns="0" lIns="0" bIns="0" rIns="0">
            <a:spAutoFit/>
          </a:bodyPr>
          <a:lstStyle/>
          <a:p>
            <a:pPr algn="ctr">
              <a:lnSpc>
                <a:spcPts val="3249"/>
              </a:lnSpc>
              <a:spcBef>
                <a:spcPct val="0"/>
              </a:spcBef>
            </a:pPr>
            <a:r>
              <a:rPr lang="en-US" sz="2499">
                <a:solidFill>
                  <a:srgbClr val="000000"/>
                </a:solidFill>
                <a:latin typeface="Clear Sans"/>
                <a:ea typeface="Clear Sans"/>
                <a:cs typeface="Clear Sans"/>
                <a:sym typeface="Clear Sans"/>
              </a:rPr>
              <a:t>The dataset includes the following key features:</a:t>
            </a:r>
          </a:p>
        </p:txBody>
      </p:sp>
      <p:grpSp>
        <p:nvGrpSpPr>
          <p:cNvPr name="Group 26" id="26"/>
          <p:cNvGrpSpPr/>
          <p:nvPr/>
        </p:nvGrpSpPr>
        <p:grpSpPr>
          <a:xfrm rot="0">
            <a:off x="9979805" y="5958076"/>
            <a:ext cx="6267706" cy="792973"/>
            <a:chOff x="0" y="0"/>
            <a:chExt cx="8356941" cy="1057297"/>
          </a:xfrm>
        </p:grpSpPr>
        <p:sp>
          <p:nvSpPr>
            <p:cNvPr name="TextBox 27" id="27"/>
            <p:cNvSpPr txBox="true"/>
            <p:nvPr/>
          </p:nvSpPr>
          <p:spPr>
            <a:xfrm rot="0">
              <a:off x="2104531" y="-28575"/>
              <a:ext cx="6252409" cy="1085872"/>
            </a:xfrm>
            <a:prstGeom prst="rect">
              <a:avLst/>
            </a:prstGeom>
          </p:spPr>
          <p:txBody>
            <a:bodyPr anchor="t" rtlCol="false" tIns="0" lIns="0" bIns="0" rIns="0">
              <a:spAutoFit/>
            </a:bodyPr>
            <a:lstStyle/>
            <a:p>
              <a:pPr algn="l">
                <a:lnSpc>
                  <a:spcPts val="3250"/>
                </a:lnSpc>
              </a:pPr>
              <a:r>
                <a:rPr lang="en-US" sz="2500">
                  <a:solidFill>
                    <a:srgbClr val="191919"/>
                  </a:solidFill>
                  <a:latin typeface="Clear Sans"/>
                  <a:ea typeface="Clear Sans"/>
                  <a:cs typeface="Clear Sans"/>
                  <a:sym typeface="Clear Sans"/>
                </a:rPr>
                <a:t>Rank: Global ranking of the game.</a:t>
              </a:r>
            </a:p>
          </p:txBody>
        </p:sp>
        <p:sp>
          <p:nvSpPr>
            <p:cNvPr name="TextBox 28" id="28"/>
            <p:cNvSpPr txBox="true"/>
            <p:nvPr/>
          </p:nvSpPr>
          <p:spPr>
            <a:xfrm rot="0">
              <a:off x="0" y="224680"/>
              <a:ext cx="809919" cy="646037"/>
            </a:xfrm>
            <a:prstGeom prst="rect">
              <a:avLst/>
            </a:prstGeom>
          </p:spPr>
          <p:txBody>
            <a:bodyPr anchor="t" rtlCol="false" tIns="0" lIns="0" bIns="0" rIns="0">
              <a:spAutoFit/>
            </a:bodyPr>
            <a:lstStyle/>
            <a:p>
              <a:pPr algn="l">
                <a:lnSpc>
                  <a:spcPts val="3740"/>
                </a:lnSpc>
              </a:pPr>
            </a:p>
          </p:txBody>
        </p:sp>
      </p:grpSp>
      <p:sp>
        <p:nvSpPr>
          <p:cNvPr name="Freeform 29" id="29"/>
          <p:cNvSpPr/>
          <p:nvPr/>
        </p:nvSpPr>
        <p:spPr>
          <a:xfrm flipH="false" flipV="false" rot="-10800000">
            <a:off x="2789094" y="7689344"/>
            <a:ext cx="992116" cy="1028313"/>
          </a:xfrm>
          <a:custGeom>
            <a:avLst/>
            <a:gdLst/>
            <a:ahLst/>
            <a:cxnLst/>
            <a:rect r="r" b="b" t="t" l="l"/>
            <a:pathLst>
              <a:path h="1028313" w="992116">
                <a:moveTo>
                  <a:pt x="0" y="0"/>
                </a:moveTo>
                <a:lnTo>
                  <a:pt x="992117" y="0"/>
                </a:lnTo>
                <a:lnTo>
                  <a:pt x="992117" y="1028313"/>
                </a:lnTo>
                <a:lnTo>
                  <a:pt x="0" y="10283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0" id="30"/>
          <p:cNvSpPr txBox="true"/>
          <p:nvPr/>
        </p:nvSpPr>
        <p:spPr>
          <a:xfrm rot="0">
            <a:off x="3067248" y="7993896"/>
            <a:ext cx="435809" cy="438260"/>
          </a:xfrm>
          <a:prstGeom prst="rect">
            <a:avLst/>
          </a:prstGeom>
        </p:spPr>
        <p:txBody>
          <a:bodyPr anchor="t" rtlCol="false" tIns="0" lIns="0" bIns="0" rIns="0">
            <a:spAutoFit/>
          </a:bodyPr>
          <a:lstStyle/>
          <a:p>
            <a:pPr algn="l">
              <a:lnSpc>
                <a:spcPts val="3309"/>
              </a:lnSpc>
            </a:pPr>
            <a:r>
              <a:rPr lang="en-US" sz="3008" b="true">
                <a:solidFill>
                  <a:srgbClr val="FFFFFF"/>
                </a:solidFill>
                <a:latin typeface="Halant Bold"/>
                <a:ea typeface="Halant Bold"/>
                <a:cs typeface="Halant Bold"/>
                <a:sym typeface="Halant Bold"/>
              </a:rPr>
              <a:t>04</a:t>
            </a:r>
          </a:p>
        </p:txBody>
      </p:sp>
      <p:grpSp>
        <p:nvGrpSpPr>
          <p:cNvPr name="Group 31" id="31"/>
          <p:cNvGrpSpPr/>
          <p:nvPr/>
        </p:nvGrpSpPr>
        <p:grpSpPr>
          <a:xfrm rot="0">
            <a:off x="3067248" y="7807014"/>
            <a:ext cx="4916524" cy="586792"/>
            <a:chOff x="0" y="0"/>
            <a:chExt cx="6555365" cy="782390"/>
          </a:xfrm>
        </p:grpSpPr>
        <p:sp>
          <p:nvSpPr>
            <p:cNvPr name="TextBox 32" id="32"/>
            <p:cNvSpPr txBox="true"/>
            <p:nvPr/>
          </p:nvSpPr>
          <p:spPr>
            <a:xfrm rot="0">
              <a:off x="1650840" y="246333"/>
              <a:ext cx="4904525" cy="536057"/>
            </a:xfrm>
            <a:prstGeom prst="rect">
              <a:avLst/>
            </a:prstGeom>
          </p:spPr>
          <p:txBody>
            <a:bodyPr anchor="t" rtlCol="false" tIns="0" lIns="0" bIns="0" rIns="0">
              <a:spAutoFit/>
            </a:bodyPr>
            <a:lstStyle/>
            <a:p>
              <a:pPr algn="l">
                <a:lnSpc>
                  <a:spcPts val="3250"/>
                </a:lnSpc>
              </a:pPr>
              <a:r>
                <a:rPr lang="en-US" sz="2500">
                  <a:solidFill>
                    <a:srgbClr val="191919"/>
                  </a:solidFill>
                  <a:latin typeface="Clear Sans"/>
                  <a:ea typeface="Clear Sans"/>
                  <a:cs typeface="Clear Sans"/>
                  <a:sym typeface="Clear Sans"/>
                </a:rPr>
                <a:t>Publisher</a:t>
              </a:r>
            </a:p>
          </p:txBody>
        </p:sp>
        <p:sp>
          <p:nvSpPr>
            <p:cNvPr name="TextBox 33" id="33"/>
            <p:cNvSpPr txBox="true"/>
            <p:nvPr/>
          </p:nvSpPr>
          <p:spPr>
            <a:xfrm rot="0">
              <a:off x="0" y="-325135"/>
              <a:ext cx="635318" cy="646037"/>
            </a:xfrm>
            <a:prstGeom prst="rect">
              <a:avLst/>
            </a:prstGeom>
          </p:spPr>
          <p:txBody>
            <a:bodyPr anchor="t" rtlCol="false" tIns="0" lIns="0" bIns="0" rIns="0">
              <a:spAutoFit/>
            </a:bodyPr>
            <a:lstStyle/>
            <a:p>
              <a:pPr algn="l">
                <a:lnSpc>
                  <a:spcPts val="3740"/>
                </a:lnSpc>
              </a:pPr>
            </a:p>
          </p:txBody>
        </p:sp>
      </p:grpSp>
      <p:sp>
        <p:nvSpPr>
          <p:cNvPr name="TextBox 34" id="34"/>
          <p:cNvSpPr txBox="true"/>
          <p:nvPr/>
        </p:nvSpPr>
        <p:spPr>
          <a:xfrm rot="0">
            <a:off x="11452730" y="7371650"/>
            <a:ext cx="4004135" cy="1225550"/>
          </a:xfrm>
          <a:prstGeom prst="rect">
            <a:avLst/>
          </a:prstGeom>
        </p:spPr>
        <p:txBody>
          <a:bodyPr anchor="t" rtlCol="false" tIns="0" lIns="0" bIns="0" rIns="0">
            <a:spAutoFit/>
          </a:bodyPr>
          <a:lstStyle/>
          <a:p>
            <a:pPr algn="l">
              <a:lnSpc>
                <a:spcPts val="3249"/>
              </a:lnSpc>
              <a:spcBef>
                <a:spcPct val="0"/>
              </a:spcBef>
            </a:pPr>
            <a:r>
              <a:rPr lang="en-US" sz="2499" i="true">
                <a:solidFill>
                  <a:srgbClr val="000000"/>
                </a:solidFill>
                <a:latin typeface="Clear Sans Italics"/>
                <a:ea typeface="Clear Sans Italics"/>
                <a:cs typeface="Clear Sans Italics"/>
                <a:sym typeface="Clear Sans Italics"/>
              </a:rPr>
              <a:t>Preprocessing Steps:</a:t>
            </a:r>
          </a:p>
          <a:p>
            <a:pPr algn="l" marL="539749" indent="-269875" lvl="1">
              <a:lnSpc>
                <a:spcPts val="3249"/>
              </a:lnSpc>
              <a:buFont typeface="Arial"/>
              <a:buChar char="•"/>
            </a:pPr>
            <a:r>
              <a:rPr lang="en-US" sz="2499" i="true">
                <a:solidFill>
                  <a:srgbClr val="000000"/>
                </a:solidFill>
                <a:latin typeface="Clear Sans Italics"/>
                <a:ea typeface="Clear Sans Italics"/>
                <a:cs typeface="Clear Sans Italics"/>
                <a:sym typeface="Clear Sans Italics"/>
              </a:rPr>
              <a:t>Handling missing values</a:t>
            </a:r>
          </a:p>
          <a:p>
            <a:pPr algn="l" marL="539749" indent="-269875" lvl="1">
              <a:lnSpc>
                <a:spcPts val="3249"/>
              </a:lnSpc>
              <a:buFont typeface="Arial"/>
              <a:buChar char="•"/>
            </a:pPr>
            <a:r>
              <a:rPr lang="en-US" sz="2499" i="true">
                <a:solidFill>
                  <a:srgbClr val="000000"/>
                </a:solidFill>
                <a:latin typeface="Clear Sans Italics"/>
                <a:ea typeface="Clear Sans Italics"/>
                <a:cs typeface="Clear Sans Italics"/>
                <a:sym typeface="Clear Sans Italics"/>
              </a:rPr>
              <a:t>Removing duplicates</a:t>
            </a:r>
          </a:p>
        </p:txBody>
      </p:sp>
      <p:grpSp>
        <p:nvGrpSpPr>
          <p:cNvPr name="Group 35" id="35"/>
          <p:cNvGrpSpPr/>
          <p:nvPr/>
        </p:nvGrpSpPr>
        <p:grpSpPr>
          <a:xfrm rot="0">
            <a:off x="17287875" y="9342478"/>
            <a:ext cx="726130" cy="726130"/>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487"/>
            </a:solidFill>
          </p:spPr>
        </p:sp>
        <p:sp>
          <p:nvSpPr>
            <p:cNvPr name="TextBox 37" id="37"/>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878D3"/>
        </a:solidFill>
      </p:bgPr>
    </p:bg>
    <p:spTree>
      <p:nvGrpSpPr>
        <p:cNvPr id="1" name=""/>
        <p:cNvGrpSpPr/>
        <p:nvPr/>
      </p:nvGrpSpPr>
      <p:grpSpPr>
        <a:xfrm>
          <a:off x="0" y="0"/>
          <a:ext cx="0" cy="0"/>
          <a:chOff x="0" y="0"/>
          <a:chExt cx="0" cy="0"/>
        </a:xfrm>
      </p:grpSpPr>
      <p:sp>
        <p:nvSpPr>
          <p:cNvPr name="Freeform 2" id="2"/>
          <p:cNvSpPr/>
          <p:nvPr/>
        </p:nvSpPr>
        <p:spPr>
          <a:xfrm flipH="false" flipV="false" rot="0">
            <a:off x="427052" y="3482278"/>
            <a:ext cx="5591721" cy="3201260"/>
          </a:xfrm>
          <a:custGeom>
            <a:avLst/>
            <a:gdLst/>
            <a:ahLst/>
            <a:cxnLst/>
            <a:rect r="r" b="b" t="t" l="l"/>
            <a:pathLst>
              <a:path h="3201260" w="5591721">
                <a:moveTo>
                  <a:pt x="0" y="0"/>
                </a:moveTo>
                <a:lnTo>
                  <a:pt x="5591721" y="0"/>
                </a:lnTo>
                <a:lnTo>
                  <a:pt x="5591721" y="3201261"/>
                </a:lnTo>
                <a:lnTo>
                  <a:pt x="0" y="3201261"/>
                </a:lnTo>
                <a:lnTo>
                  <a:pt x="0" y="0"/>
                </a:lnTo>
                <a:close/>
              </a:path>
            </a:pathLst>
          </a:custGeom>
          <a:blipFill>
            <a:blip r:embed="rId2"/>
            <a:stretch>
              <a:fillRect l="0" t="0" r="0" b="0"/>
            </a:stretch>
          </a:blipFill>
        </p:spPr>
      </p:sp>
      <p:sp>
        <p:nvSpPr>
          <p:cNvPr name="Freeform 3" id="3"/>
          <p:cNvSpPr/>
          <p:nvPr/>
        </p:nvSpPr>
        <p:spPr>
          <a:xfrm flipH="false" flipV="false" rot="0">
            <a:off x="6771116" y="3430440"/>
            <a:ext cx="4202382" cy="3201260"/>
          </a:xfrm>
          <a:custGeom>
            <a:avLst/>
            <a:gdLst/>
            <a:ahLst/>
            <a:cxnLst/>
            <a:rect r="r" b="b" t="t" l="l"/>
            <a:pathLst>
              <a:path h="3201260" w="4202382">
                <a:moveTo>
                  <a:pt x="0" y="0"/>
                </a:moveTo>
                <a:lnTo>
                  <a:pt x="4202382" y="0"/>
                </a:lnTo>
                <a:lnTo>
                  <a:pt x="4202382" y="3201260"/>
                </a:lnTo>
                <a:lnTo>
                  <a:pt x="0" y="3201260"/>
                </a:lnTo>
                <a:lnTo>
                  <a:pt x="0" y="0"/>
                </a:lnTo>
                <a:close/>
              </a:path>
            </a:pathLst>
          </a:custGeom>
          <a:blipFill>
            <a:blip r:embed="rId3"/>
            <a:stretch>
              <a:fillRect l="0" t="0" r="0" b="0"/>
            </a:stretch>
          </a:blipFill>
        </p:spPr>
      </p:sp>
      <p:sp>
        <p:nvSpPr>
          <p:cNvPr name="Freeform 4" id="4"/>
          <p:cNvSpPr/>
          <p:nvPr/>
        </p:nvSpPr>
        <p:spPr>
          <a:xfrm flipH="false" flipV="false" rot="0">
            <a:off x="11513437" y="3430440"/>
            <a:ext cx="6347511" cy="3253099"/>
          </a:xfrm>
          <a:custGeom>
            <a:avLst/>
            <a:gdLst/>
            <a:ahLst/>
            <a:cxnLst/>
            <a:rect r="r" b="b" t="t" l="l"/>
            <a:pathLst>
              <a:path h="3253099" w="6347511">
                <a:moveTo>
                  <a:pt x="0" y="0"/>
                </a:moveTo>
                <a:lnTo>
                  <a:pt x="6347511" y="0"/>
                </a:lnTo>
                <a:lnTo>
                  <a:pt x="6347511" y="3253099"/>
                </a:lnTo>
                <a:lnTo>
                  <a:pt x="0" y="3253099"/>
                </a:lnTo>
                <a:lnTo>
                  <a:pt x="0" y="0"/>
                </a:lnTo>
                <a:close/>
              </a:path>
            </a:pathLst>
          </a:custGeom>
          <a:blipFill>
            <a:blip r:embed="rId4"/>
            <a:stretch>
              <a:fillRect l="0" t="0" r="0" b="0"/>
            </a:stretch>
          </a:blipFill>
        </p:spPr>
      </p:sp>
      <p:sp>
        <p:nvSpPr>
          <p:cNvPr name="TextBox 5" id="5"/>
          <p:cNvSpPr txBox="true"/>
          <p:nvPr/>
        </p:nvSpPr>
        <p:spPr>
          <a:xfrm rot="0">
            <a:off x="1736370" y="6980179"/>
            <a:ext cx="2973084" cy="409187"/>
          </a:xfrm>
          <a:prstGeom prst="rect">
            <a:avLst/>
          </a:prstGeom>
        </p:spPr>
        <p:txBody>
          <a:bodyPr anchor="t" rtlCol="false" tIns="0" lIns="0" bIns="0" rIns="0">
            <a:spAutoFit/>
          </a:bodyPr>
          <a:lstStyle/>
          <a:p>
            <a:pPr algn="ctr">
              <a:lnSpc>
                <a:spcPts val="3250"/>
              </a:lnSpc>
            </a:pPr>
            <a:r>
              <a:rPr lang="en-US" sz="2499">
                <a:solidFill>
                  <a:srgbClr val="FFFFFF"/>
                </a:solidFill>
                <a:latin typeface="Clear Sans"/>
                <a:ea typeface="Clear Sans"/>
                <a:cs typeface="Clear Sans"/>
                <a:sym typeface="Clear Sans"/>
              </a:rPr>
              <a:t>Time-Series Graph</a:t>
            </a:r>
          </a:p>
        </p:txBody>
      </p:sp>
      <p:sp>
        <p:nvSpPr>
          <p:cNvPr name="TextBox 6" id="6"/>
          <p:cNvSpPr txBox="true"/>
          <p:nvPr/>
        </p:nvSpPr>
        <p:spPr>
          <a:xfrm rot="0">
            <a:off x="3348983" y="1250545"/>
            <a:ext cx="12006163" cy="1136679"/>
          </a:xfrm>
          <a:prstGeom prst="rect">
            <a:avLst/>
          </a:prstGeom>
        </p:spPr>
        <p:txBody>
          <a:bodyPr anchor="t" rtlCol="false" tIns="0" lIns="0" bIns="0" rIns="0">
            <a:spAutoFit/>
          </a:bodyPr>
          <a:lstStyle/>
          <a:p>
            <a:pPr algn="ctr">
              <a:lnSpc>
                <a:spcPts val="8800"/>
              </a:lnSpc>
            </a:pPr>
            <a:r>
              <a:rPr lang="en-US" sz="8000" b="true">
                <a:solidFill>
                  <a:srgbClr val="FFFFFF"/>
                </a:solidFill>
                <a:latin typeface="Halant Semi-Bold"/>
                <a:ea typeface="Halant Semi-Bold"/>
                <a:cs typeface="Halant Semi-Bold"/>
                <a:sym typeface="Halant Semi-Bold"/>
              </a:rPr>
              <a:t>Chosen Visualizations</a:t>
            </a:r>
          </a:p>
        </p:txBody>
      </p:sp>
      <p:sp>
        <p:nvSpPr>
          <p:cNvPr name="TextBox 7" id="7"/>
          <p:cNvSpPr txBox="true"/>
          <p:nvPr/>
        </p:nvSpPr>
        <p:spPr>
          <a:xfrm rot="0">
            <a:off x="7385764" y="6980179"/>
            <a:ext cx="2973084" cy="409187"/>
          </a:xfrm>
          <a:prstGeom prst="rect">
            <a:avLst/>
          </a:prstGeom>
        </p:spPr>
        <p:txBody>
          <a:bodyPr anchor="t" rtlCol="false" tIns="0" lIns="0" bIns="0" rIns="0">
            <a:spAutoFit/>
          </a:bodyPr>
          <a:lstStyle/>
          <a:p>
            <a:pPr algn="ctr">
              <a:lnSpc>
                <a:spcPts val="3250"/>
              </a:lnSpc>
            </a:pPr>
            <a:r>
              <a:rPr lang="en-US" sz="2499">
                <a:solidFill>
                  <a:srgbClr val="FFFFFF"/>
                </a:solidFill>
                <a:latin typeface="Clear Sans"/>
                <a:ea typeface="Clear Sans"/>
                <a:cs typeface="Clear Sans"/>
                <a:sym typeface="Clear Sans"/>
              </a:rPr>
              <a:t>Heatmap</a:t>
            </a:r>
          </a:p>
        </p:txBody>
      </p:sp>
      <p:sp>
        <p:nvSpPr>
          <p:cNvPr name="TextBox 8" id="8"/>
          <p:cNvSpPr txBox="true"/>
          <p:nvPr/>
        </p:nvSpPr>
        <p:spPr>
          <a:xfrm rot="0">
            <a:off x="13035374" y="6931189"/>
            <a:ext cx="2973084" cy="409187"/>
          </a:xfrm>
          <a:prstGeom prst="rect">
            <a:avLst/>
          </a:prstGeom>
        </p:spPr>
        <p:txBody>
          <a:bodyPr anchor="t" rtlCol="false" tIns="0" lIns="0" bIns="0" rIns="0">
            <a:spAutoFit/>
          </a:bodyPr>
          <a:lstStyle/>
          <a:p>
            <a:pPr algn="ctr">
              <a:lnSpc>
                <a:spcPts val="3250"/>
              </a:lnSpc>
            </a:pPr>
            <a:r>
              <a:rPr lang="en-US" sz="2499">
                <a:solidFill>
                  <a:srgbClr val="FFFFFF"/>
                </a:solidFill>
                <a:latin typeface="Clear Sans"/>
                <a:ea typeface="Clear Sans"/>
                <a:cs typeface="Clear Sans"/>
                <a:sym typeface="Clear Sans"/>
              </a:rPr>
              <a:t>PCA Scatterplot</a:t>
            </a:r>
          </a:p>
        </p:txBody>
      </p:sp>
      <p:grpSp>
        <p:nvGrpSpPr>
          <p:cNvPr name="Group 9" id="9"/>
          <p:cNvGrpSpPr/>
          <p:nvPr/>
        </p:nvGrpSpPr>
        <p:grpSpPr>
          <a:xfrm rot="0">
            <a:off x="17259300" y="9342478"/>
            <a:ext cx="726130" cy="72613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487"/>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321673">
            <a:off x="4905844" y="-4634698"/>
            <a:ext cx="16496714" cy="16496714"/>
          </a:xfrm>
          <a:custGeom>
            <a:avLst/>
            <a:gdLst/>
            <a:ahLst/>
            <a:cxnLst/>
            <a:rect r="r" b="b" t="t" l="l"/>
            <a:pathLst>
              <a:path h="16496714" w="16496714">
                <a:moveTo>
                  <a:pt x="0" y="0"/>
                </a:moveTo>
                <a:lnTo>
                  <a:pt x="16496714" y="0"/>
                </a:lnTo>
                <a:lnTo>
                  <a:pt x="16496714" y="16496714"/>
                </a:lnTo>
                <a:lnTo>
                  <a:pt x="0" y="16496714"/>
                </a:lnTo>
                <a:lnTo>
                  <a:pt x="0" y="0"/>
                </a:lnTo>
                <a:close/>
              </a:path>
            </a:pathLst>
          </a:custGeom>
          <a:blipFill>
            <a:blip r:embed="rId2">
              <a:alphaModFix amt="2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33032" y="0"/>
            <a:ext cx="9554968" cy="5697150"/>
          </a:xfrm>
          <a:custGeom>
            <a:avLst/>
            <a:gdLst/>
            <a:ahLst/>
            <a:cxnLst/>
            <a:rect r="r" b="b" t="t" l="l"/>
            <a:pathLst>
              <a:path h="5697150" w="9554968">
                <a:moveTo>
                  <a:pt x="0" y="0"/>
                </a:moveTo>
                <a:lnTo>
                  <a:pt x="9554968" y="0"/>
                </a:lnTo>
                <a:lnTo>
                  <a:pt x="9554968" y="5697150"/>
                </a:lnTo>
                <a:lnTo>
                  <a:pt x="0" y="5697150"/>
                </a:lnTo>
                <a:lnTo>
                  <a:pt x="0" y="0"/>
                </a:lnTo>
                <a:close/>
              </a:path>
            </a:pathLst>
          </a:custGeom>
          <a:blipFill>
            <a:blip r:embed="rId4"/>
            <a:stretch>
              <a:fillRect l="0" t="0" r="0" b="0"/>
            </a:stretch>
          </a:blipFill>
        </p:spPr>
      </p:sp>
      <p:grpSp>
        <p:nvGrpSpPr>
          <p:cNvPr name="Group 4" id="4"/>
          <p:cNvGrpSpPr/>
          <p:nvPr/>
        </p:nvGrpSpPr>
        <p:grpSpPr>
          <a:xfrm rot="0">
            <a:off x="10055538" y="7619424"/>
            <a:ext cx="570349" cy="57034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78D3"/>
            </a:solidFill>
          </p:spPr>
        </p:sp>
        <p:sp>
          <p:nvSpPr>
            <p:cNvPr name="TextBox 6" id="6"/>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grpSp>
        <p:nvGrpSpPr>
          <p:cNvPr name="Group 7" id="7"/>
          <p:cNvGrpSpPr/>
          <p:nvPr/>
        </p:nvGrpSpPr>
        <p:grpSpPr>
          <a:xfrm rot="0">
            <a:off x="427271" y="568099"/>
            <a:ext cx="9144000" cy="1357561"/>
            <a:chOff x="0" y="0"/>
            <a:chExt cx="12192000" cy="1810082"/>
          </a:xfrm>
        </p:grpSpPr>
        <p:sp>
          <p:nvSpPr>
            <p:cNvPr name="TextBox 8" id="8"/>
            <p:cNvSpPr txBox="true"/>
            <p:nvPr/>
          </p:nvSpPr>
          <p:spPr>
            <a:xfrm rot="0">
              <a:off x="0" y="66675"/>
              <a:ext cx="12192000" cy="1456688"/>
            </a:xfrm>
            <a:prstGeom prst="rect">
              <a:avLst/>
            </a:prstGeom>
          </p:spPr>
          <p:txBody>
            <a:bodyPr anchor="t" rtlCol="false" tIns="0" lIns="0" bIns="0" rIns="0">
              <a:spAutoFit/>
            </a:bodyPr>
            <a:lstStyle/>
            <a:p>
              <a:pPr algn="l">
                <a:lnSpc>
                  <a:spcPts val="8257"/>
                </a:lnSpc>
              </a:pPr>
              <a:r>
                <a:rPr lang="en-US" sz="7506" b="true">
                  <a:solidFill>
                    <a:srgbClr val="3878D3"/>
                  </a:solidFill>
                  <a:latin typeface="Halant Semi-Bold"/>
                  <a:ea typeface="Halant Semi-Bold"/>
                  <a:cs typeface="Halant Semi-Bold"/>
                  <a:sym typeface="Halant Semi-Bold"/>
                </a:rPr>
                <a:t>Time-Series Graph</a:t>
              </a:r>
            </a:p>
          </p:txBody>
        </p:sp>
        <p:sp>
          <p:nvSpPr>
            <p:cNvPr name="TextBox 9" id="9"/>
            <p:cNvSpPr txBox="true"/>
            <p:nvPr/>
          </p:nvSpPr>
          <p:spPr>
            <a:xfrm rot="0">
              <a:off x="0" y="1657705"/>
              <a:ext cx="12192000" cy="152377"/>
            </a:xfrm>
            <a:prstGeom prst="rect">
              <a:avLst/>
            </a:prstGeom>
          </p:spPr>
          <p:txBody>
            <a:bodyPr anchor="t" rtlCol="false" tIns="0" lIns="0" bIns="0" rIns="0">
              <a:spAutoFit/>
            </a:bodyPr>
            <a:lstStyle/>
            <a:p>
              <a:pPr algn="l">
                <a:lnSpc>
                  <a:spcPts val="975"/>
                </a:lnSpc>
              </a:pPr>
            </a:p>
          </p:txBody>
        </p:sp>
      </p:grpSp>
      <p:sp>
        <p:nvSpPr>
          <p:cNvPr name="TextBox 10" id="10"/>
          <p:cNvSpPr txBox="true"/>
          <p:nvPr/>
        </p:nvSpPr>
        <p:spPr>
          <a:xfrm rot="0">
            <a:off x="1649091" y="8088338"/>
            <a:ext cx="11666027" cy="1882775"/>
          </a:xfrm>
          <a:prstGeom prst="rect">
            <a:avLst/>
          </a:prstGeom>
        </p:spPr>
        <p:txBody>
          <a:bodyPr anchor="t" rtlCol="false" tIns="0" lIns="0" bIns="0" rIns="0">
            <a:spAutoFit/>
          </a:bodyPr>
          <a:lstStyle/>
          <a:p>
            <a:pPr algn="l">
              <a:lnSpc>
                <a:spcPts val="5199"/>
              </a:lnSpc>
              <a:spcBef>
                <a:spcPct val="0"/>
              </a:spcBef>
            </a:pPr>
            <a:r>
              <a:rPr lang="en-US" b="true" sz="3999">
                <a:solidFill>
                  <a:srgbClr val="000000"/>
                </a:solidFill>
                <a:latin typeface="Clear Sans Bold"/>
                <a:ea typeface="Clear Sans Bold"/>
                <a:cs typeface="Clear Sans Bold"/>
                <a:sym typeface="Clear Sans Bold"/>
              </a:rPr>
              <a:t>Why It Matters:</a:t>
            </a:r>
          </a:p>
          <a:p>
            <a:pPr algn="l">
              <a:lnSpc>
                <a:spcPts val="3249"/>
              </a:lnSpc>
              <a:spcBef>
                <a:spcPct val="0"/>
              </a:spcBef>
            </a:pPr>
            <a:r>
              <a:rPr lang="en-US" sz="2499">
                <a:solidFill>
                  <a:srgbClr val="000000"/>
                </a:solidFill>
                <a:latin typeface="Clear Sans"/>
                <a:ea typeface="Clear Sans"/>
                <a:cs typeface="Clear Sans"/>
                <a:sym typeface="Clear Sans"/>
              </a:rPr>
              <a:t>Reveals when genres rise or decline in popularity.</a:t>
            </a:r>
          </a:p>
          <a:p>
            <a:pPr algn="l">
              <a:lnSpc>
                <a:spcPts val="3249"/>
              </a:lnSpc>
              <a:spcBef>
                <a:spcPct val="0"/>
              </a:spcBef>
            </a:pPr>
            <a:r>
              <a:rPr lang="en-US" sz="2499">
                <a:solidFill>
                  <a:srgbClr val="000000"/>
                </a:solidFill>
                <a:latin typeface="Clear Sans"/>
                <a:ea typeface="Clear Sans"/>
                <a:cs typeface="Clear Sans"/>
                <a:sym typeface="Clear Sans"/>
              </a:rPr>
              <a:t>Crucial for planning marketing campaigns and game releases.</a:t>
            </a:r>
          </a:p>
          <a:p>
            <a:pPr algn="l">
              <a:lnSpc>
                <a:spcPts val="3249"/>
              </a:lnSpc>
              <a:spcBef>
                <a:spcPct val="0"/>
              </a:spcBef>
            </a:pPr>
          </a:p>
        </p:txBody>
      </p:sp>
      <p:sp>
        <p:nvSpPr>
          <p:cNvPr name="TextBox 11" id="11"/>
          <p:cNvSpPr txBox="true"/>
          <p:nvPr/>
        </p:nvSpPr>
        <p:spPr>
          <a:xfrm rot="0">
            <a:off x="733608" y="2286048"/>
            <a:ext cx="7354734" cy="1435646"/>
          </a:xfrm>
          <a:prstGeom prst="rect">
            <a:avLst/>
          </a:prstGeom>
        </p:spPr>
        <p:txBody>
          <a:bodyPr anchor="t" rtlCol="false" tIns="0" lIns="0" bIns="0" rIns="0">
            <a:spAutoFit/>
          </a:bodyPr>
          <a:lstStyle/>
          <a:p>
            <a:pPr algn="l">
              <a:lnSpc>
                <a:spcPts val="5199"/>
              </a:lnSpc>
              <a:spcBef>
                <a:spcPct val="0"/>
              </a:spcBef>
            </a:pPr>
            <a:r>
              <a:rPr lang="en-US" b="true" sz="3999">
                <a:solidFill>
                  <a:srgbClr val="000000"/>
                </a:solidFill>
                <a:latin typeface="Clear Sans Bold"/>
                <a:ea typeface="Clear Sans Bold"/>
                <a:cs typeface="Clear Sans Bold"/>
                <a:sym typeface="Clear Sans Bold"/>
              </a:rPr>
              <a:t>Description:</a:t>
            </a:r>
          </a:p>
          <a:p>
            <a:pPr algn="l">
              <a:lnSpc>
                <a:spcPts val="3138"/>
              </a:lnSpc>
              <a:spcBef>
                <a:spcPct val="0"/>
              </a:spcBef>
            </a:pPr>
            <a:r>
              <a:rPr lang="en-US" sz="2413">
                <a:solidFill>
                  <a:srgbClr val="000000"/>
                </a:solidFill>
                <a:latin typeface="Clear Sans"/>
                <a:ea typeface="Clear Sans"/>
                <a:cs typeface="Clear Sans"/>
                <a:sym typeface="Clear Sans"/>
              </a:rPr>
              <a:t>Tracks sales trends over time for the top 5 genres or platforms.</a:t>
            </a:r>
          </a:p>
        </p:txBody>
      </p:sp>
      <p:sp>
        <p:nvSpPr>
          <p:cNvPr name="TextBox 12" id="12"/>
          <p:cNvSpPr txBox="true"/>
          <p:nvPr/>
        </p:nvSpPr>
        <p:spPr>
          <a:xfrm rot="0">
            <a:off x="963687" y="3876532"/>
            <a:ext cx="3291284" cy="1882775"/>
          </a:xfrm>
          <a:prstGeom prst="rect">
            <a:avLst/>
          </a:prstGeom>
        </p:spPr>
        <p:txBody>
          <a:bodyPr anchor="t" rtlCol="false" tIns="0" lIns="0" bIns="0" rIns="0">
            <a:spAutoFit/>
          </a:bodyPr>
          <a:lstStyle/>
          <a:p>
            <a:pPr algn="l">
              <a:lnSpc>
                <a:spcPts val="5199"/>
              </a:lnSpc>
              <a:spcBef>
                <a:spcPct val="0"/>
              </a:spcBef>
            </a:pPr>
            <a:r>
              <a:rPr lang="en-US" b="true" sz="3999">
                <a:solidFill>
                  <a:srgbClr val="000000"/>
                </a:solidFill>
                <a:latin typeface="Clear Sans Bold"/>
                <a:ea typeface="Clear Sans Bold"/>
                <a:cs typeface="Clear Sans Bold"/>
                <a:sym typeface="Clear Sans Bold"/>
              </a:rPr>
              <a:t>Key Features:</a:t>
            </a:r>
          </a:p>
          <a:p>
            <a:pPr algn="l">
              <a:lnSpc>
                <a:spcPts val="3249"/>
              </a:lnSpc>
              <a:spcBef>
                <a:spcPct val="0"/>
              </a:spcBef>
            </a:pPr>
            <a:r>
              <a:rPr lang="en-US" sz="2499">
                <a:solidFill>
                  <a:srgbClr val="000000"/>
                </a:solidFill>
                <a:latin typeface="Clear Sans"/>
                <a:ea typeface="Clear Sans"/>
                <a:cs typeface="Clear Sans"/>
                <a:sym typeface="Clear Sans"/>
              </a:rPr>
              <a:t>X-axis: Time (years)</a:t>
            </a:r>
          </a:p>
          <a:p>
            <a:pPr algn="l">
              <a:lnSpc>
                <a:spcPts val="3249"/>
              </a:lnSpc>
              <a:spcBef>
                <a:spcPct val="0"/>
              </a:spcBef>
            </a:pPr>
            <a:r>
              <a:rPr lang="en-US" sz="2499">
                <a:solidFill>
                  <a:srgbClr val="000000"/>
                </a:solidFill>
                <a:latin typeface="Clear Sans"/>
                <a:ea typeface="Clear Sans"/>
                <a:cs typeface="Clear Sans"/>
                <a:sym typeface="Clear Sans"/>
              </a:rPr>
              <a:t>Y-axis: Global Sales</a:t>
            </a:r>
          </a:p>
          <a:p>
            <a:pPr algn="l">
              <a:lnSpc>
                <a:spcPts val="3249"/>
              </a:lnSpc>
              <a:spcBef>
                <a:spcPct val="0"/>
              </a:spcBef>
            </a:pPr>
            <a:r>
              <a:rPr lang="en-US" sz="2499">
                <a:solidFill>
                  <a:srgbClr val="000000"/>
                </a:solidFill>
                <a:latin typeface="Clear Sans"/>
                <a:ea typeface="Clear Sans"/>
                <a:cs typeface="Clear Sans"/>
                <a:sym typeface="Clear Sans"/>
              </a:rPr>
              <a:t>Lines: Different genres </a:t>
            </a:r>
          </a:p>
        </p:txBody>
      </p:sp>
      <p:sp>
        <p:nvSpPr>
          <p:cNvPr name="TextBox 13" id="13"/>
          <p:cNvSpPr txBox="true"/>
          <p:nvPr/>
        </p:nvSpPr>
        <p:spPr>
          <a:xfrm rot="0">
            <a:off x="1212001" y="6053163"/>
            <a:ext cx="7791979" cy="1882775"/>
          </a:xfrm>
          <a:prstGeom prst="rect">
            <a:avLst/>
          </a:prstGeom>
        </p:spPr>
        <p:txBody>
          <a:bodyPr anchor="t" rtlCol="false" tIns="0" lIns="0" bIns="0" rIns="0">
            <a:spAutoFit/>
          </a:bodyPr>
          <a:lstStyle/>
          <a:p>
            <a:pPr algn="l">
              <a:lnSpc>
                <a:spcPts val="5199"/>
              </a:lnSpc>
              <a:spcBef>
                <a:spcPct val="0"/>
              </a:spcBef>
            </a:pPr>
            <a:r>
              <a:rPr lang="en-US" b="true" sz="3999">
                <a:solidFill>
                  <a:srgbClr val="000000"/>
                </a:solidFill>
                <a:latin typeface="Clear Sans Bold"/>
                <a:ea typeface="Clear Sans Bold"/>
                <a:cs typeface="Clear Sans Bold"/>
                <a:sym typeface="Clear Sans Bold"/>
              </a:rPr>
              <a:t>Use Cases:</a:t>
            </a:r>
          </a:p>
          <a:p>
            <a:pPr algn="l">
              <a:lnSpc>
                <a:spcPts val="3249"/>
              </a:lnSpc>
              <a:spcBef>
                <a:spcPct val="0"/>
              </a:spcBef>
            </a:pPr>
            <a:r>
              <a:rPr lang="en-US" sz="2499">
                <a:solidFill>
                  <a:srgbClr val="000000"/>
                </a:solidFill>
                <a:latin typeface="Clear Sans"/>
                <a:ea typeface="Clear Sans"/>
                <a:cs typeface="Clear Sans"/>
                <a:sym typeface="Clear Sans"/>
              </a:rPr>
              <a:t>Publishers: Understand historical popularity of genres.</a:t>
            </a:r>
          </a:p>
          <a:p>
            <a:pPr algn="l">
              <a:lnSpc>
                <a:spcPts val="3249"/>
              </a:lnSpc>
              <a:spcBef>
                <a:spcPct val="0"/>
              </a:spcBef>
            </a:pPr>
            <a:r>
              <a:rPr lang="en-US" sz="2499">
                <a:solidFill>
                  <a:srgbClr val="000000"/>
                </a:solidFill>
                <a:latin typeface="Clear Sans"/>
                <a:ea typeface="Clear Sans"/>
                <a:cs typeface="Clear Sans"/>
                <a:sym typeface="Clear Sans"/>
              </a:rPr>
              <a:t>Developers: Choose trending genres for future games.</a:t>
            </a:r>
          </a:p>
          <a:p>
            <a:pPr algn="l">
              <a:lnSpc>
                <a:spcPts val="3249"/>
              </a:lnSpc>
              <a:spcBef>
                <a:spcPct val="0"/>
              </a:spcBef>
            </a:pPr>
            <a:r>
              <a:rPr lang="en-US" sz="2499">
                <a:solidFill>
                  <a:srgbClr val="000000"/>
                </a:solidFill>
                <a:latin typeface="Clear Sans"/>
                <a:ea typeface="Clear Sans"/>
                <a:cs typeface="Clear Sans"/>
                <a:sym typeface="Clear Sans"/>
              </a:rPr>
              <a:t>Analysts: Study market shifts over time.</a:t>
            </a:r>
          </a:p>
        </p:txBody>
      </p:sp>
      <p:sp>
        <p:nvSpPr>
          <p:cNvPr name="TextBox 14" id="14"/>
          <p:cNvSpPr txBox="true"/>
          <p:nvPr/>
        </p:nvSpPr>
        <p:spPr>
          <a:xfrm rot="0">
            <a:off x="10625887" y="7197149"/>
            <a:ext cx="7064935" cy="815975"/>
          </a:xfrm>
          <a:prstGeom prst="rect">
            <a:avLst/>
          </a:prstGeom>
        </p:spPr>
        <p:txBody>
          <a:bodyPr anchor="t" rtlCol="false" tIns="0" lIns="0" bIns="0" rIns="0">
            <a:spAutoFit/>
          </a:bodyPr>
          <a:lstStyle/>
          <a:p>
            <a:pPr algn="ctr">
              <a:lnSpc>
                <a:spcPts val="3249"/>
              </a:lnSpc>
              <a:spcBef>
                <a:spcPct val="0"/>
              </a:spcBef>
            </a:pPr>
            <a:r>
              <a:rPr lang="en-US" sz="2499" i="true">
                <a:solidFill>
                  <a:srgbClr val="000000"/>
                </a:solidFill>
                <a:latin typeface="Clear Sans Italics"/>
                <a:ea typeface="Clear Sans Italics"/>
                <a:cs typeface="Clear Sans Italics"/>
                <a:sym typeface="Clear Sans Italics"/>
              </a:rPr>
              <a:t>Example Use Case: Developers choosing a genre for their next game based on past performance.</a:t>
            </a:r>
          </a:p>
        </p:txBody>
      </p:sp>
      <p:grpSp>
        <p:nvGrpSpPr>
          <p:cNvPr name="Group 15" id="15"/>
          <p:cNvGrpSpPr/>
          <p:nvPr/>
        </p:nvGrpSpPr>
        <p:grpSpPr>
          <a:xfrm rot="0">
            <a:off x="17690821" y="5838199"/>
            <a:ext cx="570349" cy="57034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78D3"/>
            </a:soli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
        <p:nvSpPr>
          <p:cNvPr name="TextBox 18" id="18"/>
          <p:cNvSpPr txBox="true"/>
          <p:nvPr/>
        </p:nvSpPr>
        <p:spPr>
          <a:xfrm rot="0">
            <a:off x="10340712" y="6104324"/>
            <a:ext cx="7947288" cy="731451"/>
          </a:xfrm>
          <a:prstGeom prst="rect">
            <a:avLst/>
          </a:prstGeom>
        </p:spPr>
        <p:txBody>
          <a:bodyPr anchor="t" rtlCol="false" tIns="0" lIns="0" bIns="0" rIns="0">
            <a:spAutoFit/>
          </a:bodyPr>
          <a:lstStyle/>
          <a:p>
            <a:pPr algn="l">
              <a:lnSpc>
                <a:spcPts val="2940"/>
              </a:lnSpc>
              <a:spcBef>
                <a:spcPct val="0"/>
              </a:spcBef>
            </a:pPr>
            <a:r>
              <a:rPr lang="en-US" sz="2261" i="true">
                <a:solidFill>
                  <a:srgbClr val="000000"/>
                </a:solidFill>
                <a:latin typeface="Clear Sans Italics"/>
                <a:ea typeface="Clear Sans Italics"/>
                <a:cs typeface="Clear Sans Italics"/>
                <a:sym typeface="Clear Sans Italics"/>
              </a:rPr>
              <a:t>Example:</a:t>
            </a:r>
          </a:p>
          <a:p>
            <a:pPr algn="l">
              <a:lnSpc>
                <a:spcPts val="2940"/>
              </a:lnSpc>
              <a:spcBef>
                <a:spcPct val="0"/>
              </a:spcBef>
            </a:pPr>
            <a:r>
              <a:rPr lang="en-US" sz="2261" i="true">
                <a:solidFill>
                  <a:srgbClr val="000000"/>
                </a:solidFill>
                <a:latin typeface="Clear Sans Italics"/>
                <a:ea typeface="Clear Sans Italics"/>
                <a:cs typeface="Clear Sans Italics"/>
                <a:sym typeface="Clear Sans Italics"/>
              </a:rPr>
              <a:t>"The graph shows Sports sales peaked from 2005 to 2010."</a:t>
            </a:r>
          </a:p>
        </p:txBody>
      </p:sp>
      <p:grpSp>
        <p:nvGrpSpPr>
          <p:cNvPr name="Group 19" id="19"/>
          <p:cNvGrpSpPr/>
          <p:nvPr/>
        </p:nvGrpSpPr>
        <p:grpSpPr>
          <a:xfrm rot="0">
            <a:off x="17259300" y="9342478"/>
            <a:ext cx="726130" cy="72613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AA487"/>
            </a:soli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321673">
            <a:off x="4797125" y="-5033186"/>
            <a:ext cx="16496714" cy="16496714"/>
          </a:xfrm>
          <a:custGeom>
            <a:avLst/>
            <a:gdLst/>
            <a:ahLst/>
            <a:cxnLst/>
            <a:rect r="r" b="b" t="t" l="l"/>
            <a:pathLst>
              <a:path h="16496714" w="16496714">
                <a:moveTo>
                  <a:pt x="0" y="0"/>
                </a:moveTo>
                <a:lnTo>
                  <a:pt x="16496714" y="0"/>
                </a:lnTo>
                <a:lnTo>
                  <a:pt x="16496714" y="16496713"/>
                </a:lnTo>
                <a:lnTo>
                  <a:pt x="0" y="16496713"/>
                </a:lnTo>
                <a:lnTo>
                  <a:pt x="0" y="0"/>
                </a:lnTo>
                <a:close/>
              </a:path>
            </a:pathLst>
          </a:custGeom>
          <a:blipFill>
            <a:blip r:embed="rId2">
              <a:alphaModFix amt="2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25912" y="285831"/>
            <a:ext cx="7633388" cy="5858679"/>
          </a:xfrm>
          <a:custGeom>
            <a:avLst/>
            <a:gdLst/>
            <a:ahLst/>
            <a:cxnLst/>
            <a:rect r="r" b="b" t="t" l="l"/>
            <a:pathLst>
              <a:path h="5858679" w="7633388">
                <a:moveTo>
                  <a:pt x="0" y="0"/>
                </a:moveTo>
                <a:lnTo>
                  <a:pt x="7633388" y="0"/>
                </a:lnTo>
                <a:lnTo>
                  <a:pt x="7633388" y="5858679"/>
                </a:lnTo>
                <a:lnTo>
                  <a:pt x="0" y="5858679"/>
                </a:lnTo>
                <a:lnTo>
                  <a:pt x="0" y="0"/>
                </a:lnTo>
                <a:close/>
              </a:path>
            </a:pathLst>
          </a:custGeom>
          <a:blipFill>
            <a:blip r:embed="rId4"/>
            <a:stretch>
              <a:fillRect l="0" t="0" r="0" b="0"/>
            </a:stretch>
          </a:blipFill>
        </p:spPr>
      </p:sp>
      <p:grpSp>
        <p:nvGrpSpPr>
          <p:cNvPr name="Group 4" id="4"/>
          <p:cNvGrpSpPr/>
          <p:nvPr/>
        </p:nvGrpSpPr>
        <p:grpSpPr>
          <a:xfrm rot="0">
            <a:off x="427271" y="568099"/>
            <a:ext cx="9144000" cy="1357561"/>
            <a:chOff x="0" y="0"/>
            <a:chExt cx="12192000" cy="1810082"/>
          </a:xfrm>
        </p:grpSpPr>
        <p:sp>
          <p:nvSpPr>
            <p:cNvPr name="TextBox 5" id="5"/>
            <p:cNvSpPr txBox="true"/>
            <p:nvPr/>
          </p:nvSpPr>
          <p:spPr>
            <a:xfrm rot="0">
              <a:off x="0" y="66675"/>
              <a:ext cx="12192000" cy="1456688"/>
            </a:xfrm>
            <a:prstGeom prst="rect">
              <a:avLst/>
            </a:prstGeom>
          </p:spPr>
          <p:txBody>
            <a:bodyPr anchor="t" rtlCol="false" tIns="0" lIns="0" bIns="0" rIns="0">
              <a:spAutoFit/>
            </a:bodyPr>
            <a:lstStyle/>
            <a:p>
              <a:pPr algn="l">
                <a:lnSpc>
                  <a:spcPts val="8257"/>
                </a:lnSpc>
              </a:pPr>
              <a:r>
                <a:rPr lang="en-US" sz="7506" b="true">
                  <a:solidFill>
                    <a:srgbClr val="3878D3"/>
                  </a:solidFill>
                  <a:latin typeface="Halant Semi-Bold"/>
                  <a:ea typeface="Halant Semi-Bold"/>
                  <a:cs typeface="Halant Semi-Bold"/>
                  <a:sym typeface="Halant Semi-Bold"/>
                </a:rPr>
                <a:t>Heatmap</a:t>
              </a:r>
            </a:p>
          </p:txBody>
        </p:sp>
        <p:sp>
          <p:nvSpPr>
            <p:cNvPr name="TextBox 6" id="6"/>
            <p:cNvSpPr txBox="true"/>
            <p:nvPr/>
          </p:nvSpPr>
          <p:spPr>
            <a:xfrm rot="0">
              <a:off x="0" y="1657705"/>
              <a:ext cx="12192000" cy="152377"/>
            </a:xfrm>
            <a:prstGeom prst="rect">
              <a:avLst/>
            </a:prstGeom>
          </p:spPr>
          <p:txBody>
            <a:bodyPr anchor="t" rtlCol="false" tIns="0" lIns="0" bIns="0" rIns="0">
              <a:spAutoFit/>
            </a:bodyPr>
            <a:lstStyle/>
            <a:p>
              <a:pPr algn="l">
                <a:lnSpc>
                  <a:spcPts val="975"/>
                </a:lnSpc>
              </a:pPr>
            </a:p>
          </p:txBody>
        </p:sp>
      </p:grpSp>
      <p:sp>
        <p:nvSpPr>
          <p:cNvPr name="TextBox 7" id="7"/>
          <p:cNvSpPr txBox="true"/>
          <p:nvPr/>
        </p:nvSpPr>
        <p:spPr>
          <a:xfrm rot="0">
            <a:off x="1540372" y="7689850"/>
            <a:ext cx="11666027" cy="2292350"/>
          </a:xfrm>
          <a:prstGeom prst="rect">
            <a:avLst/>
          </a:prstGeom>
        </p:spPr>
        <p:txBody>
          <a:bodyPr anchor="t" rtlCol="false" tIns="0" lIns="0" bIns="0" rIns="0">
            <a:spAutoFit/>
          </a:bodyPr>
          <a:lstStyle/>
          <a:p>
            <a:pPr algn="l">
              <a:lnSpc>
                <a:spcPts val="5199"/>
              </a:lnSpc>
              <a:spcBef>
                <a:spcPct val="0"/>
              </a:spcBef>
            </a:pPr>
            <a:r>
              <a:rPr lang="en-US" b="true" sz="3999">
                <a:solidFill>
                  <a:srgbClr val="000000"/>
                </a:solidFill>
                <a:latin typeface="Clear Sans Bold"/>
                <a:ea typeface="Clear Sans Bold"/>
                <a:cs typeface="Clear Sans Bold"/>
                <a:sym typeface="Clear Sans Bold"/>
              </a:rPr>
              <a:t>Why It Matters:</a:t>
            </a:r>
          </a:p>
          <a:p>
            <a:pPr algn="l">
              <a:lnSpc>
                <a:spcPts val="3249"/>
              </a:lnSpc>
              <a:spcBef>
                <a:spcPct val="0"/>
              </a:spcBef>
            </a:pPr>
            <a:r>
              <a:rPr lang="en-US" sz="2499">
                <a:solidFill>
                  <a:srgbClr val="000000"/>
                </a:solidFill>
                <a:latin typeface="Clear Sans"/>
                <a:ea typeface="Clear Sans"/>
                <a:cs typeface="Clear Sans"/>
                <a:sym typeface="Clear Sans"/>
              </a:rPr>
              <a:t>Visu</a:t>
            </a:r>
            <a:r>
              <a:rPr lang="en-US" sz="2499">
                <a:solidFill>
                  <a:srgbClr val="000000"/>
                </a:solidFill>
                <a:latin typeface="Clear Sans"/>
                <a:ea typeface="Clear Sans"/>
                <a:cs typeface="Clear Sans"/>
                <a:sym typeface="Clear Sans"/>
              </a:rPr>
              <a:t>alizes sales distribution across regions.</a:t>
            </a:r>
          </a:p>
          <a:p>
            <a:pPr algn="l">
              <a:lnSpc>
                <a:spcPts val="3249"/>
              </a:lnSpc>
              <a:spcBef>
                <a:spcPct val="0"/>
              </a:spcBef>
            </a:pPr>
            <a:r>
              <a:rPr lang="en-US" sz="2499">
                <a:solidFill>
                  <a:srgbClr val="000000"/>
                </a:solidFill>
                <a:latin typeface="Clear Sans"/>
                <a:ea typeface="Clear Sans"/>
                <a:cs typeface="Clear Sans"/>
                <a:sym typeface="Clear Sans"/>
              </a:rPr>
              <a:t>Complements Time-Series analysis by adding geographic context.</a:t>
            </a:r>
          </a:p>
          <a:p>
            <a:pPr algn="l">
              <a:lnSpc>
                <a:spcPts val="3249"/>
              </a:lnSpc>
              <a:spcBef>
                <a:spcPct val="0"/>
              </a:spcBef>
            </a:pPr>
          </a:p>
          <a:p>
            <a:pPr algn="l">
              <a:lnSpc>
                <a:spcPts val="3249"/>
              </a:lnSpc>
              <a:spcBef>
                <a:spcPct val="0"/>
              </a:spcBef>
            </a:pPr>
          </a:p>
        </p:txBody>
      </p:sp>
      <p:sp>
        <p:nvSpPr>
          <p:cNvPr name="TextBox 8" id="8"/>
          <p:cNvSpPr txBox="true"/>
          <p:nvPr/>
        </p:nvSpPr>
        <p:spPr>
          <a:xfrm rot="0">
            <a:off x="427271" y="2099547"/>
            <a:ext cx="8961926" cy="1278536"/>
          </a:xfrm>
          <a:prstGeom prst="rect">
            <a:avLst/>
          </a:prstGeom>
        </p:spPr>
        <p:txBody>
          <a:bodyPr anchor="t" rtlCol="false" tIns="0" lIns="0" bIns="0" rIns="0">
            <a:spAutoFit/>
          </a:bodyPr>
          <a:lstStyle/>
          <a:p>
            <a:pPr algn="l">
              <a:lnSpc>
                <a:spcPts val="4615"/>
              </a:lnSpc>
              <a:spcBef>
                <a:spcPct val="0"/>
              </a:spcBef>
            </a:pPr>
            <a:r>
              <a:rPr lang="en-US" b="true" sz="3550">
                <a:solidFill>
                  <a:srgbClr val="000000"/>
                </a:solidFill>
                <a:latin typeface="Clear Sans Bold"/>
                <a:ea typeface="Clear Sans Bold"/>
                <a:cs typeface="Clear Sans Bold"/>
                <a:sym typeface="Clear Sans Bold"/>
              </a:rPr>
              <a:t>Description:</a:t>
            </a:r>
          </a:p>
          <a:p>
            <a:pPr algn="l">
              <a:lnSpc>
                <a:spcPts val="2785"/>
              </a:lnSpc>
              <a:spcBef>
                <a:spcPct val="0"/>
              </a:spcBef>
            </a:pPr>
            <a:r>
              <a:rPr lang="en-US" sz="2142">
                <a:solidFill>
                  <a:srgbClr val="000000"/>
                </a:solidFill>
                <a:latin typeface="Clear Sans"/>
                <a:ea typeface="Clear Sans"/>
                <a:cs typeface="Clear Sans"/>
                <a:sym typeface="Clear Sans"/>
              </a:rPr>
              <a:t>The Heatmap helps us understand which regions had the highest sales for a selected time period from the Time-Series Graph</a:t>
            </a:r>
          </a:p>
        </p:txBody>
      </p:sp>
      <p:sp>
        <p:nvSpPr>
          <p:cNvPr name="TextBox 9" id="9"/>
          <p:cNvSpPr txBox="true"/>
          <p:nvPr/>
        </p:nvSpPr>
        <p:spPr>
          <a:xfrm rot="0">
            <a:off x="854968" y="3478044"/>
            <a:ext cx="5867533" cy="2292350"/>
          </a:xfrm>
          <a:prstGeom prst="rect">
            <a:avLst/>
          </a:prstGeom>
        </p:spPr>
        <p:txBody>
          <a:bodyPr anchor="t" rtlCol="false" tIns="0" lIns="0" bIns="0" rIns="0">
            <a:spAutoFit/>
          </a:bodyPr>
          <a:lstStyle/>
          <a:p>
            <a:pPr algn="l">
              <a:lnSpc>
                <a:spcPts val="5199"/>
              </a:lnSpc>
              <a:spcBef>
                <a:spcPct val="0"/>
              </a:spcBef>
            </a:pPr>
            <a:r>
              <a:rPr lang="en-US" b="true" sz="3999">
                <a:solidFill>
                  <a:srgbClr val="000000"/>
                </a:solidFill>
                <a:latin typeface="Clear Sans Bold"/>
                <a:ea typeface="Clear Sans Bold"/>
                <a:cs typeface="Clear Sans Bold"/>
                <a:sym typeface="Clear Sans Bold"/>
              </a:rPr>
              <a:t>Key Features:</a:t>
            </a:r>
          </a:p>
          <a:p>
            <a:pPr algn="l" marL="539749" indent="-269875" lvl="1">
              <a:lnSpc>
                <a:spcPts val="3249"/>
              </a:lnSpc>
              <a:spcBef>
                <a:spcPct val="0"/>
              </a:spcBef>
              <a:buFont typeface="Arial"/>
              <a:buChar char="•"/>
            </a:pPr>
            <a:r>
              <a:rPr lang="en-US" sz="2499">
                <a:solidFill>
                  <a:srgbClr val="000000"/>
                </a:solidFill>
                <a:latin typeface="Clear Sans"/>
                <a:ea typeface="Clear Sans"/>
                <a:cs typeface="Clear Sans"/>
                <a:sym typeface="Clear Sans"/>
              </a:rPr>
              <a:t>Rows: Genres</a:t>
            </a:r>
          </a:p>
          <a:p>
            <a:pPr algn="l" marL="539749" indent="-269875" lvl="1">
              <a:lnSpc>
                <a:spcPts val="3249"/>
              </a:lnSpc>
              <a:spcBef>
                <a:spcPct val="0"/>
              </a:spcBef>
              <a:buFont typeface="Arial"/>
              <a:buChar char="•"/>
            </a:pPr>
            <a:r>
              <a:rPr lang="en-US" sz="2499">
                <a:solidFill>
                  <a:srgbClr val="000000"/>
                </a:solidFill>
                <a:latin typeface="Clear Sans"/>
                <a:ea typeface="Clear Sans"/>
                <a:cs typeface="Clear Sans"/>
                <a:sym typeface="Clear Sans"/>
              </a:rPr>
              <a:t>Columns: Regions (NA, EU, JP, Other)</a:t>
            </a:r>
          </a:p>
          <a:p>
            <a:pPr algn="l" marL="539749" indent="-269875" lvl="1">
              <a:lnSpc>
                <a:spcPts val="3249"/>
              </a:lnSpc>
              <a:spcBef>
                <a:spcPct val="0"/>
              </a:spcBef>
              <a:buFont typeface="Arial"/>
              <a:buChar char="•"/>
            </a:pPr>
            <a:r>
              <a:rPr lang="en-US" sz="2499">
                <a:solidFill>
                  <a:srgbClr val="000000"/>
                </a:solidFill>
                <a:latin typeface="Clear Sans"/>
                <a:ea typeface="Clear Sans"/>
                <a:cs typeface="Clear Sans"/>
                <a:sym typeface="Clear Sans"/>
              </a:rPr>
              <a:t>Colors: Intensity of sales</a:t>
            </a:r>
          </a:p>
          <a:p>
            <a:pPr algn="l">
              <a:lnSpc>
                <a:spcPts val="3249"/>
              </a:lnSpc>
              <a:spcBef>
                <a:spcPct val="0"/>
              </a:spcBef>
            </a:pPr>
          </a:p>
        </p:txBody>
      </p:sp>
      <p:sp>
        <p:nvSpPr>
          <p:cNvPr name="TextBox 10" id="10"/>
          <p:cNvSpPr txBox="true"/>
          <p:nvPr/>
        </p:nvSpPr>
        <p:spPr>
          <a:xfrm rot="0">
            <a:off x="1103282" y="5654675"/>
            <a:ext cx="9393899" cy="1473200"/>
          </a:xfrm>
          <a:prstGeom prst="rect">
            <a:avLst/>
          </a:prstGeom>
        </p:spPr>
        <p:txBody>
          <a:bodyPr anchor="t" rtlCol="false" tIns="0" lIns="0" bIns="0" rIns="0">
            <a:spAutoFit/>
          </a:bodyPr>
          <a:lstStyle/>
          <a:p>
            <a:pPr algn="l">
              <a:lnSpc>
                <a:spcPts val="5199"/>
              </a:lnSpc>
              <a:spcBef>
                <a:spcPct val="0"/>
              </a:spcBef>
            </a:pPr>
            <a:r>
              <a:rPr lang="en-US" b="true" sz="3999">
                <a:solidFill>
                  <a:srgbClr val="000000"/>
                </a:solidFill>
                <a:latin typeface="Clear Sans Bold"/>
                <a:ea typeface="Clear Sans Bold"/>
                <a:cs typeface="Clear Sans Bold"/>
                <a:sym typeface="Clear Sans Bold"/>
              </a:rPr>
              <a:t>Use Cases:</a:t>
            </a:r>
          </a:p>
          <a:p>
            <a:pPr algn="l">
              <a:lnSpc>
                <a:spcPts val="3249"/>
              </a:lnSpc>
              <a:spcBef>
                <a:spcPct val="0"/>
              </a:spcBef>
            </a:pPr>
            <a:r>
              <a:rPr lang="en-US" sz="2499">
                <a:solidFill>
                  <a:srgbClr val="000000"/>
                </a:solidFill>
                <a:latin typeface="Clear Sans"/>
                <a:ea typeface="Clear Sans"/>
                <a:cs typeface="Clear Sans"/>
                <a:sym typeface="Clear Sans"/>
              </a:rPr>
              <a:t>Market</a:t>
            </a:r>
            <a:r>
              <a:rPr lang="en-US" sz="2499">
                <a:solidFill>
                  <a:srgbClr val="000000"/>
                </a:solidFill>
                <a:latin typeface="Clear Sans"/>
                <a:ea typeface="Clear Sans"/>
                <a:cs typeface="Clear Sans"/>
                <a:sym typeface="Clear Sans"/>
              </a:rPr>
              <a:t>ers: Identify strong-performing regions for specific genres.</a:t>
            </a:r>
          </a:p>
          <a:p>
            <a:pPr algn="l">
              <a:lnSpc>
                <a:spcPts val="3249"/>
              </a:lnSpc>
              <a:spcBef>
                <a:spcPct val="0"/>
              </a:spcBef>
            </a:pPr>
            <a:r>
              <a:rPr lang="en-US" sz="2499">
                <a:solidFill>
                  <a:srgbClr val="000000"/>
                </a:solidFill>
                <a:latin typeface="Clear Sans"/>
                <a:ea typeface="Clear Sans"/>
                <a:cs typeface="Clear Sans"/>
                <a:sym typeface="Clear Sans"/>
              </a:rPr>
              <a:t>Publishers: Tailor promotional efforts to high-sales regions.</a:t>
            </a:r>
          </a:p>
        </p:txBody>
      </p:sp>
      <p:sp>
        <p:nvSpPr>
          <p:cNvPr name="TextBox 11" id="11"/>
          <p:cNvSpPr txBox="true"/>
          <p:nvPr/>
        </p:nvSpPr>
        <p:spPr>
          <a:xfrm rot="0">
            <a:off x="10497181" y="7605463"/>
            <a:ext cx="7204766" cy="786748"/>
          </a:xfrm>
          <a:prstGeom prst="rect">
            <a:avLst/>
          </a:prstGeom>
        </p:spPr>
        <p:txBody>
          <a:bodyPr anchor="t" rtlCol="false" tIns="0" lIns="0" bIns="0" rIns="0">
            <a:spAutoFit/>
          </a:bodyPr>
          <a:lstStyle/>
          <a:p>
            <a:pPr algn="ctr">
              <a:lnSpc>
                <a:spcPts val="3129"/>
              </a:lnSpc>
              <a:spcBef>
                <a:spcPct val="0"/>
              </a:spcBef>
            </a:pPr>
            <a:r>
              <a:rPr lang="en-US" sz="2407" i="true">
                <a:solidFill>
                  <a:srgbClr val="000000"/>
                </a:solidFill>
                <a:latin typeface="Clear Sans Italics"/>
                <a:ea typeface="Clear Sans Italics"/>
                <a:cs typeface="Clear Sans Italics"/>
                <a:sym typeface="Clear Sans Italics"/>
              </a:rPr>
              <a:t>Example Use Case: Marketers planning regional promotional strategies for upcoming releases.</a:t>
            </a:r>
          </a:p>
        </p:txBody>
      </p:sp>
      <p:grpSp>
        <p:nvGrpSpPr>
          <p:cNvPr name="Group 12" id="12"/>
          <p:cNvGrpSpPr/>
          <p:nvPr/>
        </p:nvGrpSpPr>
        <p:grpSpPr>
          <a:xfrm rot="0">
            <a:off x="10082368" y="7442776"/>
            <a:ext cx="570349" cy="57034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78D3"/>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grpSp>
        <p:nvGrpSpPr>
          <p:cNvPr name="Group 15" id="15"/>
          <p:cNvGrpSpPr/>
          <p:nvPr/>
        </p:nvGrpSpPr>
        <p:grpSpPr>
          <a:xfrm rot="0">
            <a:off x="17217676" y="6872427"/>
            <a:ext cx="570349" cy="570349"/>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78D3"/>
            </a:solidFill>
          </p:spPr>
        </p:sp>
        <p:sp>
          <p:nvSpPr>
            <p:cNvPr name="TextBox 17" id="17"/>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
        <p:nvSpPr>
          <p:cNvPr name="TextBox 18" id="18"/>
          <p:cNvSpPr txBox="true"/>
          <p:nvPr/>
        </p:nvSpPr>
        <p:spPr>
          <a:xfrm rot="0">
            <a:off x="11219380" y="6493710"/>
            <a:ext cx="5255347" cy="949065"/>
          </a:xfrm>
          <a:prstGeom prst="rect">
            <a:avLst/>
          </a:prstGeom>
        </p:spPr>
        <p:txBody>
          <a:bodyPr anchor="t" rtlCol="false" tIns="0" lIns="0" bIns="0" rIns="0">
            <a:spAutoFit/>
          </a:bodyPr>
          <a:lstStyle/>
          <a:p>
            <a:pPr algn="l">
              <a:lnSpc>
                <a:spcPts val="2525"/>
              </a:lnSpc>
              <a:spcBef>
                <a:spcPct val="0"/>
              </a:spcBef>
            </a:pPr>
            <a:r>
              <a:rPr lang="en-US" sz="1942" i="true">
                <a:solidFill>
                  <a:srgbClr val="000000"/>
                </a:solidFill>
                <a:latin typeface="Clear Sans Italics"/>
                <a:ea typeface="Clear Sans Italics"/>
                <a:cs typeface="Clear Sans Italics"/>
                <a:sym typeface="Clear Sans Italics"/>
              </a:rPr>
              <a:t>Example:</a:t>
            </a:r>
          </a:p>
          <a:p>
            <a:pPr algn="ctr">
              <a:lnSpc>
                <a:spcPts val="2525"/>
              </a:lnSpc>
              <a:spcBef>
                <a:spcPct val="0"/>
              </a:spcBef>
            </a:pPr>
            <a:r>
              <a:rPr lang="en-US" sz="1942" i="true">
                <a:solidFill>
                  <a:srgbClr val="000000"/>
                </a:solidFill>
                <a:latin typeface="Clear Sans Italics"/>
                <a:ea typeface="Clear Sans Italics"/>
                <a:cs typeface="Clear Sans Italics"/>
                <a:sym typeface="Clear Sans Italics"/>
              </a:rPr>
              <a:t>"The heatmap shows that Shooter genre is the most popular in the US"</a:t>
            </a:r>
          </a:p>
        </p:txBody>
      </p:sp>
      <p:sp>
        <p:nvSpPr>
          <p:cNvPr name="TextBox 19" id="19"/>
          <p:cNvSpPr txBox="true"/>
          <p:nvPr/>
        </p:nvSpPr>
        <p:spPr>
          <a:xfrm rot="0">
            <a:off x="5887821" y="9229725"/>
            <a:ext cx="11329855" cy="815975"/>
          </a:xfrm>
          <a:prstGeom prst="rect">
            <a:avLst/>
          </a:prstGeom>
        </p:spPr>
        <p:txBody>
          <a:bodyPr anchor="t" rtlCol="false" tIns="0" lIns="0" bIns="0" rIns="0">
            <a:spAutoFit/>
          </a:bodyPr>
          <a:lstStyle/>
          <a:p>
            <a:pPr algn="ctr">
              <a:lnSpc>
                <a:spcPts val="3249"/>
              </a:lnSpc>
              <a:spcBef>
                <a:spcPct val="0"/>
              </a:spcBef>
            </a:pPr>
            <a:r>
              <a:rPr lang="en-US" sz="2499" u="sng">
                <a:solidFill>
                  <a:srgbClr val="000000"/>
                </a:solidFill>
                <a:latin typeface="Clear Sans"/>
                <a:ea typeface="Clear Sans"/>
                <a:cs typeface="Clear Sans"/>
                <a:sym typeface="Clear Sans"/>
              </a:rPr>
              <a:t>Relation to Time-Series:</a:t>
            </a:r>
          </a:p>
          <a:p>
            <a:pPr algn="ctr">
              <a:lnSpc>
                <a:spcPts val="3249"/>
              </a:lnSpc>
              <a:spcBef>
                <a:spcPct val="0"/>
              </a:spcBef>
            </a:pPr>
            <a:r>
              <a:rPr lang="en-US" sz="2499" u="sng">
                <a:solidFill>
                  <a:srgbClr val="000000"/>
                </a:solidFill>
                <a:latin typeface="Clear Sans"/>
                <a:ea typeface="Clear Sans"/>
                <a:cs typeface="Clear Sans"/>
                <a:sym typeface="Clear Sans"/>
              </a:rPr>
              <a:t>Time-Series highlights a genre’s popularity; Heatmap shows where it’s popular.</a:t>
            </a:r>
          </a:p>
        </p:txBody>
      </p:sp>
      <p:sp>
        <p:nvSpPr>
          <p:cNvPr name="AutoShape 20" id="20"/>
          <p:cNvSpPr/>
          <p:nvPr/>
        </p:nvSpPr>
        <p:spPr>
          <a:xfrm>
            <a:off x="-1492969" y="2137647"/>
            <a:ext cx="6492240" cy="0"/>
          </a:xfrm>
          <a:prstGeom prst="line">
            <a:avLst/>
          </a:prstGeom>
          <a:ln cap="flat" w="38100">
            <a:solidFill>
              <a:srgbClr val="000000"/>
            </a:solidFill>
            <a:prstDash val="solid"/>
            <a:headEnd type="none" len="sm" w="sm"/>
            <a:tailEnd type="none" len="sm" w="sm"/>
          </a:ln>
        </p:spPr>
      </p:sp>
      <p:grpSp>
        <p:nvGrpSpPr>
          <p:cNvPr name="Group 21" id="21"/>
          <p:cNvGrpSpPr/>
          <p:nvPr/>
        </p:nvGrpSpPr>
        <p:grpSpPr>
          <a:xfrm rot="0">
            <a:off x="17259300" y="9342478"/>
            <a:ext cx="726130" cy="72613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F1D"/>
            </a:solidFill>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878D3"/>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1485937"/>
            <a:ext cx="7107739" cy="7315126"/>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490261" y="1952370"/>
            <a:ext cx="6184616" cy="6382261"/>
          </a:xfrm>
          <a:prstGeom prst="rect">
            <a:avLst/>
          </a:prstGeom>
        </p:spPr>
      </p:pic>
      <p:sp>
        <p:nvSpPr>
          <p:cNvPr name="TextBox 4" id="4"/>
          <p:cNvSpPr txBox="true"/>
          <p:nvPr/>
        </p:nvSpPr>
        <p:spPr>
          <a:xfrm rot="0">
            <a:off x="8414985" y="5894921"/>
            <a:ext cx="8844315" cy="1813115"/>
          </a:xfrm>
          <a:prstGeom prst="rect">
            <a:avLst/>
          </a:prstGeom>
        </p:spPr>
        <p:txBody>
          <a:bodyPr anchor="t" rtlCol="false" tIns="0" lIns="0" bIns="0" rIns="0">
            <a:spAutoFit/>
          </a:bodyPr>
          <a:lstStyle/>
          <a:p>
            <a:pPr algn="l">
              <a:lnSpc>
                <a:spcPts val="2872"/>
              </a:lnSpc>
            </a:pPr>
            <a:r>
              <a:rPr lang="en-US" sz="2209">
                <a:solidFill>
                  <a:srgbClr val="FFFFFF"/>
                </a:solidFill>
                <a:latin typeface="Clear Sans"/>
                <a:ea typeface="Clear Sans"/>
                <a:cs typeface="Clear Sans"/>
                <a:sym typeface="Clear Sans"/>
              </a:rPr>
              <a:t>Regional preferences vary widely:</a:t>
            </a:r>
          </a:p>
          <a:p>
            <a:pPr algn="l" marL="477005" indent="-238502" lvl="1">
              <a:lnSpc>
                <a:spcPts val="2872"/>
              </a:lnSpc>
              <a:buFont typeface="Arial"/>
              <a:buChar char="•"/>
            </a:pPr>
            <a:r>
              <a:rPr lang="en-US" sz="2209">
                <a:solidFill>
                  <a:srgbClr val="FFFFFF"/>
                </a:solidFill>
                <a:latin typeface="Clear Sans"/>
                <a:ea typeface="Clear Sans"/>
                <a:cs typeface="Clear Sans"/>
                <a:sym typeface="Clear Sans"/>
              </a:rPr>
              <a:t>North America prefers shooters and sports games.</a:t>
            </a:r>
          </a:p>
          <a:p>
            <a:pPr algn="l" marL="477005" indent="-238502" lvl="1">
              <a:lnSpc>
                <a:spcPts val="2872"/>
              </a:lnSpc>
              <a:buFont typeface="Arial"/>
              <a:buChar char="•"/>
            </a:pPr>
            <a:r>
              <a:rPr lang="en-US" sz="2209">
                <a:solidFill>
                  <a:srgbClr val="FFFFFF"/>
                </a:solidFill>
                <a:latin typeface="Clear Sans"/>
                <a:ea typeface="Clear Sans"/>
                <a:cs typeface="Clear Sans"/>
                <a:sym typeface="Clear Sans"/>
              </a:rPr>
              <a:t>Japan leans heavily towards RPGs.</a:t>
            </a:r>
          </a:p>
          <a:p>
            <a:pPr algn="l" marL="477005" indent="-238502" lvl="1">
              <a:lnSpc>
                <a:spcPts val="2872"/>
              </a:lnSpc>
              <a:buFont typeface="Arial"/>
              <a:buChar char="•"/>
            </a:pPr>
            <a:r>
              <a:rPr lang="en-US" sz="2209">
                <a:solidFill>
                  <a:srgbClr val="FFFFFF"/>
                </a:solidFill>
                <a:latin typeface="Clear Sans"/>
                <a:ea typeface="Clear Sans"/>
                <a:cs typeface="Clear Sans"/>
                <a:sym typeface="Clear Sans"/>
              </a:rPr>
              <a:t>Europe has diverse preferences with balanced genre popularity.</a:t>
            </a:r>
          </a:p>
          <a:p>
            <a:pPr algn="l">
              <a:lnSpc>
                <a:spcPts val="2872"/>
              </a:lnSpc>
            </a:pPr>
          </a:p>
        </p:txBody>
      </p:sp>
      <p:sp>
        <p:nvSpPr>
          <p:cNvPr name="TextBox 5" id="5"/>
          <p:cNvSpPr txBox="true"/>
          <p:nvPr/>
        </p:nvSpPr>
        <p:spPr>
          <a:xfrm rot="0">
            <a:off x="8414985" y="1962480"/>
            <a:ext cx="8844315" cy="3951491"/>
          </a:xfrm>
          <a:prstGeom prst="rect">
            <a:avLst/>
          </a:prstGeom>
        </p:spPr>
        <p:txBody>
          <a:bodyPr anchor="t" rtlCol="false" tIns="0" lIns="0" bIns="0" rIns="0">
            <a:spAutoFit/>
          </a:bodyPr>
          <a:lstStyle/>
          <a:p>
            <a:pPr algn="l">
              <a:lnSpc>
                <a:spcPts val="7777"/>
              </a:lnSpc>
            </a:pPr>
            <a:r>
              <a:rPr lang="en-US" sz="7070" b="true">
                <a:solidFill>
                  <a:srgbClr val="FFFFFF"/>
                </a:solidFill>
                <a:latin typeface="Halant Semi-Bold"/>
                <a:ea typeface="Halant Semi-Bold"/>
                <a:cs typeface="Halant Semi-Bold"/>
                <a:sym typeface="Halant Semi-Bold"/>
              </a:rPr>
              <a:t>What does the analysis reveal about regional sales trends?</a:t>
            </a:r>
          </a:p>
          <a:p>
            <a:pPr algn="l">
              <a:lnSpc>
                <a:spcPts val="7777"/>
              </a:lnSpc>
            </a:pPr>
          </a:p>
        </p:txBody>
      </p:sp>
      <p:grpSp>
        <p:nvGrpSpPr>
          <p:cNvPr name="Group 6" id="6"/>
          <p:cNvGrpSpPr/>
          <p:nvPr/>
        </p:nvGrpSpPr>
        <p:grpSpPr>
          <a:xfrm rot="0">
            <a:off x="17259300" y="9342478"/>
            <a:ext cx="726130" cy="72613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EF1D"/>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321673">
            <a:off x="4816175" y="-4756079"/>
            <a:ext cx="16496714" cy="16496714"/>
          </a:xfrm>
          <a:custGeom>
            <a:avLst/>
            <a:gdLst/>
            <a:ahLst/>
            <a:cxnLst/>
            <a:rect r="r" b="b" t="t" l="l"/>
            <a:pathLst>
              <a:path h="16496714" w="16496714">
                <a:moveTo>
                  <a:pt x="0" y="0"/>
                </a:moveTo>
                <a:lnTo>
                  <a:pt x="16496714" y="0"/>
                </a:lnTo>
                <a:lnTo>
                  <a:pt x="16496714" y="16496714"/>
                </a:lnTo>
                <a:lnTo>
                  <a:pt x="0" y="16496714"/>
                </a:lnTo>
                <a:lnTo>
                  <a:pt x="0" y="0"/>
                </a:lnTo>
                <a:close/>
              </a:path>
            </a:pathLst>
          </a:custGeom>
          <a:blipFill>
            <a:blip r:embed="rId2">
              <a:alphaModFix amt="2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793979" y="88018"/>
            <a:ext cx="9494021" cy="5072830"/>
          </a:xfrm>
          <a:custGeom>
            <a:avLst/>
            <a:gdLst/>
            <a:ahLst/>
            <a:cxnLst/>
            <a:rect r="r" b="b" t="t" l="l"/>
            <a:pathLst>
              <a:path h="5072830" w="9494021">
                <a:moveTo>
                  <a:pt x="0" y="0"/>
                </a:moveTo>
                <a:lnTo>
                  <a:pt x="9494021" y="0"/>
                </a:lnTo>
                <a:lnTo>
                  <a:pt x="9494021" y="5072830"/>
                </a:lnTo>
                <a:lnTo>
                  <a:pt x="0" y="5072830"/>
                </a:lnTo>
                <a:lnTo>
                  <a:pt x="0" y="0"/>
                </a:lnTo>
                <a:close/>
              </a:path>
            </a:pathLst>
          </a:custGeom>
          <a:blipFill>
            <a:blip r:embed="rId4"/>
            <a:stretch>
              <a:fillRect l="-5965" t="0" r="-5759" b="-8469"/>
            </a:stretch>
          </a:blipFill>
        </p:spPr>
      </p:sp>
      <p:grpSp>
        <p:nvGrpSpPr>
          <p:cNvPr name="Group 4" id="4"/>
          <p:cNvGrpSpPr/>
          <p:nvPr/>
        </p:nvGrpSpPr>
        <p:grpSpPr>
          <a:xfrm rot="0">
            <a:off x="427271" y="568099"/>
            <a:ext cx="9144000" cy="1357561"/>
            <a:chOff x="0" y="0"/>
            <a:chExt cx="12192000" cy="1810082"/>
          </a:xfrm>
        </p:grpSpPr>
        <p:sp>
          <p:nvSpPr>
            <p:cNvPr name="TextBox 5" id="5"/>
            <p:cNvSpPr txBox="true"/>
            <p:nvPr/>
          </p:nvSpPr>
          <p:spPr>
            <a:xfrm rot="0">
              <a:off x="0" y="66675"/>
              <a:ext cx="12192000" cy="1456688"/>
            </a:xfrm>
            <a:prstGeom prst="rect">
              <a:avLst/>
            </a:prstGeom>
          </p:spPr>
          <p:txBody>
            <a:bodyPr anchor="t" rtlCol="false" tIns="0" lIns="0" bIns="0" rIns="0">
              <a:spAutoFit/>
            </a:bodyPr>
            <a:lstStyle/>
            <a:p>
              <a:pPr algn="l">
                <a:lnSpc>
                  <a:spcPts val="8257"/>
                </a:lnSpc>
              </a:pPr>
              <a:r>
                <a:rPr lang="en-US" sz="7506" b="true">
                  <a:solidFill>
                    <a:srgbClr val="3878D3"/>
                  </a:solidFill>
                  <a:latin typeface="Halant Semi-Bold"/>
                  <a:ea typeface="Halant Semi-Bold"/>
                  <a:cs typeface="Halant Semi-Bold"/>
                  <a:sym typeface="Halant Semi-Bold"/>
                </a:rPr>
                <a:t>PCA Scatterplot</a:t>
              </a:r>
            </a:p>
          </p:txBody>
        </p:sp>
        <p:sp>
          <p:nvSpPr>
            <p:cNvPr name="TextBox 6" id="6"/>
            <p:cNvSpPr txBox="true"/>
            <p:nvPr/>
          </p:nvSpPr>
          <p:spPr>
            <a:xfrm rot="0">
              <a:off x="0" y="1657705"/>
              <a:ext cx="12192000" cy="152377"/>
            </a:xfrm>
            <a:prstGeom prst="rect">
              <a:avLst/>
            </a:prstGeom>
          </p:spPr>
          <p:txBody>
            <a:bodyPr anchor="t" rtlCol="false" tIns="0" lIns="0" bIns="0" rIns="0">
              <a:spAutoFit/>
            </a:bodyPr>
            <a:lstStyle/>
            <a:p>
              <a:pPr algn="l">
                <a:lnSpc>
                  <a:spcPts val="975"/>
                </a:lnSpc>
              </a:pPr>
            </a:p>
          </p:txBody>
        </p:sp>
      </p:grpSp>
      <p:sp>
        <p:nvSpPr>
          <p:cNvPr name="TextBox 7" id="7"/>
          <p:cNvSpPr txBox="true"/>
          <p:nvPr/>
        </p:nvSpPr>
        <p:spPr>
          <a:xfrm rot="0">
            <a:off x="1665211" y="8570345"/>
            <a:ext cx="11666027" cy="2292350"/>
          </a:xfrm>
          <a:prstGeom prst="rect">
            <a:avLst/>
          </a:prstGeom>
        </p:spPr>
        <p:txBody>
          <a:bodyPr anchor="t" rtlCol="false" tIns="0" lIns="0" bIns="0" rIns="0">
            <a:spAutoFit/>
          </a:bodyPr>
          <a:lstStyle/>
          <a:p>
            <a:pPr algn="l">
              <a:lnSpc>
                <a:spcPts val="5199"/>
              </a:lnSpc>
              <a:spcBef>
                <a:spcPct val="0"/>
              </a:spcBef>
            </a:pPr>
            <a:r>
              <a:rPr lang="en-US" b="true" sz="3999">
                <a:solidFill>
                  <a:srgbClr val="000000"/>
                </a:solidFill>
                <a:latin typeface="Clear Sans Bold"/>
                <a:ea typeface="Clear Sans Bold"/>
                <a:cs typeface="Clear Sans Bold"/>
                <a:sym typeface="Clear Sans Bold"/>
              </a:rPr>
              <a:t>Why It Matters:</a:t>
            </a:r>
          </a:p>
          <a:p>
            <a:pPr algn="l">
              <a:lnSpc>
                <a:spcPts val="3249"/>
              </a:lnSpc>
              <a:spcBef>
                <a:spcPct val="0"/>
              </a:spcBef>
            </a:pPr>
            <a:r>
              <a:rPr lang="en-US" sz="2499">
                <a:solidFill>
                  <a:srgbClr val="000000"/>
                </a:solidFill>
                <a:latin typeface="Clear Sans"/>
                <a:ea typeface="Clear Sans"/>
                <a:cs typeface="Clear Sans"/>
                <a:sym typeface="Clear Sans"/>
              </a:rPr>
              <a:t>Id</a:t>
            </a:r>
            <a:r>
              <a:rPr lang="en-US" sz="2499">
                <a:solidFill>
                  <a:srgbClr val="000000"/>
                </a:solidFill>
                <a:latin typeface="Clear Sans"/>
                <a:ea typeface="Clear Sans"/>
                <a:cs typeface="Clear Sans"/>
                <a:sym typeface="Clear Sans"/>
              </a:rPr>
              <a:t>entifies relationships and sales trends that are not obvious in raw data.</a:t>
            </a:r>
          </a:p>
          <a:p>
            <a:pPr algn="l">
              <a:lnSpc>
                <a:spcPts val="3249"/>
              </a:lnSpc>
              <a:spcBef>
                <a:spcPct val="0"/>
              </a:spcBef>
            </a:pPr>
            <a:r>
              <a:rPr lang="en-US" sz="2499">
                <a:solidFill>
                  <a:srgbClr val="000000"/>
                </a:solidFill>
                <a:latin typeface="Clear Sans"/>
                <a:ea typeface="Clear Sans"/>
                <a:cs typeface="Clear Sans"/>
                <a:sym typeface="Clear Sans"/>
              </a:rPr>
              <a:t>Saves time by simplifying complex data comparisons.</a:t>
            </a:r>
          </a:p>
          <a:p>
            <a:pPr algn="l">
              <a:lnSpc>
                <a:spcPts val="3249"/>
              </a:lnSpc>
              <a:spcBef>
                <a:spcPct val="0"/>
              </a:spcBef>
            </a:pPr>
          </a:p>
          <a:p>
            <a:pPr algn="l">
              <a:lnSpc>
                <a:spcPts val="3249"/>
              </a:lnSpc>
              <a:spcBef>
                <a:spcPct val="0"/>
              </a:spcBef>
            </a:pPr>
          </a:p>
        </p:txBody>
      </p:sp>
      <p:sp>
        <p:nvSpPr>
          <p:cNvPr name="TextBox 8" id="8"/>
          <p:cNvSpPr txBox="true"/>
          <p:nvPr/>
        </p:nvSpPr>
        <p:spPr>
          <a:xfrm rot="0">
            <a:off x="624888" y="2174193"/>
            <a:ext cx="8048657" cy="1514813"/>
          </a:xfrm>
          <a:prstGeom prst="rect">
            <a:avLst/>
          </a:prstGeom>
        </p:spPr>
        <p:txBody>
          <a:bodyPr anchor="t" rtlCol="false" tIns="0" lIns="0" bIns="0" rIns="0">
            <a:spAutoFit/>
          </a:bodyPr>
          <a:lstStyle/>
          <a:p>
            <a:pPr algn="just">
              <a:lnSpc>
                <a:spcPts val="3598"/>
              </a:lnSpc>
              <a:spcBef>
                <a:spcPct val="0"/>
              </a:spcBef>
            </a:pPr>
            <a:r>
              <a:rPr lang="en-US" b="true" sz="2768">
                <a:solidFill>
                  <a:srgbClr val="000000"/>
                </a:solidFill>
                <a:latin typeface="Clear Sans Bold"/>
                <a:ea typeface="Clear Sans Bold"/>
                <a:cs typeface="Clear Sans Bold"/>
                <a:sym typeface="Clear Sans Bold"/>
              </a:rPr>
              <a:t>Description:</a:t>
            </a:r>
          </a:p>
          <a:p>
            <a:pPr algn="just">
              <a:lnSpc>
                <a:spcPts val="2171"/>
              </a:lnSpc>
              <a:spcBef>
                <a:spcPct val="0"/>
              </a:spcBef>
            </a:pPr>
            <a:r>
              <a:rPr lang="en-US" sz="1670">
                <a:solidFill>
                  <a:srgbClr val="000000"/>
                </a:solidFill>
                <a:latin typeface="Clear Sans"/>
                <a:ea typeface="Clear Sans"/>
                <a:cs typeface="Clear Sans"/>
                <a:sym typeface="Clear Sans"/>
              </a:rPr>
              <a:t>Principal Component Analysis (PCA) is a technique used to reduce data complexity. It helps visualize high-dimensional data by projecting it onto a two-dimensional space. In this case, we use PCA to analyze video game sales and market segmentation.</a:t>
            </a:r>
          </a:p>
        </p:txBody>
      </p:sp>
      <p:sp>
        <p:nvSpPr>
          <p:cNvPr name="TextBox 9" id="9"/>
          <p:cNvSpPr txBox="true"/>
          <p:nvPr/>
        </p:nvSpPr>
        <p:spPr>
          <a:xfrm rot="0">
            <a:off x="854968" y="3745626"/>
            <a:ext cx="7387240" cy="3200930"/>
          </a:xfrm>
          <a:prstGeom prst="rect">
            <a:avLst/>
          </a:prstGeom>
        </p:spPr>
        <p:txBody>
          <a:bodyPr anchor="t" rtlCol="false" tIns="0" lIns="0" bIns="0" rIns="0">
            <a:spAutoFit/>
          </a:bodyPr>
          <a:lstStyle/>
          <a:p>
            <a:pPr algn="l">
              <a:lnSpc>
                <a:spcPts val="4707"/>
              </a:lnSpc>
              <a:spcBef>
                <a:spcPct val="0"/>
              </a:spcBef>
            </a:pPr>
            <a:r>
              <a:rPr lang="en-US" b="true" sz="3621">
                <a:solidFill>
                  <a:srgbClr val="000000"/>
                </a:solidFill>
                <a:latin typeface="Clear Sans Bold"/>
                <a:ea typeface="Clear Sans Bold"/>
                <a:cs typeface="Clear Sans Bold"/>
                <a:sym typeface="Clear Sans Bold"/>
              </a:rPr>
              <a:t>Key Features:</a:t>
            </a:r>
          </a:p>
          <a:p>
            <a:pPr algn="l">
              <a:lnSpc>
                <a:spcPts val="2942"/>
              </a:lnSpc>
              <a:spcBef>
                <a:spcPct val="0"/>
              </a:spcBef>
            </a:pPr>
            <a:r>
              <a:rPr lang="en-US" b="true" sz="2263">
                <a:solidFill>
                  <a:srgbClr val="000000"/>
                </a:solidFill>
                <a:latin typeface="Clear Sans Bold"/>
                <a:ea typeface="Clear Sans Bold"/>
                <a:cs typeface="Clear Sans Bold"/>
                <a:sym typeface="Clear Sans Bold"/>
              </a:rPr>
              <a:t>Point color</a:t>
            </a:r>
            <a:r>
              <a:rPr lang="en-US" sz="2263">
                <a:solidFill>
                  <a:srgbClr val="000000"/>
                </a:solidFill>
                <a:latin typeface="Clear Sans"/>
                <a:ea typeface="Clear Sans"/>
                <a:cs typeface="Clear Sans"/>
                <a:sym typeface="Clear Sans"/>
              </a:rPr>
              <a:t> = The region where the game sold the most (NA, EU, JP, Other).</a:t>
            </a:r>
          </a:p>
          <a:p>
            <a:pPr algn="l">
              <a:lnSpc>
                <a:spcPts val="2942"/>
              </a:lnSpc>
              <a:spcBef>
                <a:spcPct val="0"/>
              </a:spcBef>
            </a:pPr>
            <a:r>
              <a:rPr lang="en-US" b="true" sz="2263">
                <a:solidFill>
                  <a:srgbClr val="000000"/>
                </a:solidFill>
                <a:latin typeface="Clear Sans Bold"/>
                <a:ea typeface="Clear Sans Bold"/>
                <a:cs typeface="Clear Sans Bold"/>
                <a:sym typeface="Clear Sans Bold"/>
              </a:rPr>
              <a:t>Point shape</a:t>
            </a:r>
            <a:r>
              <a:rPr lang="en-US" sz="2263">
                <a:solidFill>
                  <a:srgbClr val="000000"/>
                </a:solidFill>
                <a:latin typeface="Clear Sans"/>
                <a:ea typeface="Clear Sans"/>
                <a:cs typeface="Clear Sans"/>
                <a:sym typeface="Clear Sans"/>
              </a:rPr>
              <a:t> = The platform the game was released on (e.g., PS, DS, Wii, etc.).</a:t>
            </a:r>
          </a:p>
          <a:p>
            <a:pPr algn="l">
              <a:lnSpc>
                <a:spcPts val="2942"/>
              </a:lnSpc>
              <a:spcBef>
                <a:spcPct val="0"/>
              </a:spcBef>
            </a:pPr>
            <a:r>
              <a:rPr lang="en-US" b="true" sz="2263">
                <a:solidFill>
                  <a:srgbClr val="000000"/>
                </a:solidFill>
                <a:latin typeface="Clear Sans Bold"/>
                <a:ea typeface="Clear Sans Bold"/>
                <a:cs typeface="Clear Sans Bold"/>
                <a:sym typeface="Clear Sans Bold"/>
              </a:rPr>
              <a:t>Distance between points</a:t>
            </a:r>
            <a:r>
              <a:rPr lang="en-US" sz="2263">
                <a:solidFill>
                  <a:srgbClr val="000000"/>
                </a:solidFill>
                <a:latin typeface="Clear Sans"/>
                <a:ea typeface="Clear Sans"/>
                <a:cs typeface="Clear Sans"/>
                <a:sym typeface="Clear Sans"/>
              </a:rPr>
              <a:t> = Sales similarity. If games are clustered together, it means they share market trends.</a:t>
            </a:r>
          </a:p>
          <a:p>
            <a:pPr algn="l">
              <a:lnSpc>
                <a:spcPts val="2942"/>
              </a:lnSpc>
              <a:spcBef>
                <a:spcPct val="0"/>
              </a:spcBef>
            </a:pPr>
          </a:p>
        </p:txBody>
      </p:sp>
      <p:sp>
        <p:nvSpPr>
          <p:cNvPr name="TextBox 10" id="10"/>
          <p:cNvSpPr txBox="true"/>
          <p:nvPr/>
        </p:nvSpPr>
        <p:spPr>
          <a:xfrm rot="0">
            <a:off x="1103282" y="6535170"/>
            <a:ext cx="9030626" cy="1882775"/>
          </a:xfrm>
          <a:prstGeom prst="rect">
            <a:avLst/>
          </a:prstGeom>
        </p:spPr>
        <p:txBody>
          <a:bodyPr anchor="t" rtlCol="false" tIns="0" lIns="0" bIns="0" rIns="0">
            <a:spAutoFit/>
          </a:bodyPr>
          <a:lstStyle/>
          <a:p>
            <a:pPr algn="l">
              <a:lnSpc>
                <a:spcPts val="5199"/>
              </a:lnSpc>
              <a:spcBef>
                <a:spcPct val="0"/>
              </a:spcBef>
            </a:pPr>
            <a:r>
              <a:rPr lang="en-US" b="true" sz="3999">
                <a:solidFill>
                  <a:srgbClr val="000000"/>
                </a:solidFill>
                <a:latin typeface="Clear Sans Bold"/>
                <a:ea typeface="Clear Sans Bold"/>
                <a:cs typeface="Clear Sans Bold"/>
                <a:sym typeface="Clear Sans Bold"/>
              </a:rPr>
              <a:t>Use Cases:</a:t>
            </a:r>
          </a:p>
          <a:p>
            <a:pPr algn="l" marL="539749" indent="-269875" lvl="1">
              <a:lnSpc>
                <a:spcPts val="3249"/>
              </a:lnSpc>
              <a:spcBef>
                <a:spcPct val="0"/>
              </a:spcBef>
              <a:buFont typeface="Arial"/>
              <a:buChar char="•"/>
            </a:pPr>
            <a:r>
              <a:rPr lang="en-US" sz="2499">
                <a:solidFill>
                  <a:srgbClr val="000000"/>
                </a:solidFill>
                <a:latin typeface="Clear Sans"/>
                <a:ea typeface="Clear Sans"/>
                <a:cs typeface="Clear Sans"/>
                <a:sym typeface="Clear Sans"/>
              </a:rPr>
              <a:t>Deve</a:t>
            </a:r>
            <a:r>
              <a:rPr lang="en-US" sz="2499">
                <a:solidFill>
                  <a:srgbClr val="000000"/>
                </a:solidFill>
                <a:latin typeface="Clear Sans"/>
                <a:ea typeface="Clear Sans"/>
                <a:cs typeface="Clear Sans"/>
                <a:sym typeface="Clear Sans"/>
              </a:rPr>
              <a:t>lopers: Compare games to identify potential platforms.</a:t>
            </a:r>
          </a:p>
          <a:p>
            <a:pPr algn="l" marL="539749" indent="-269875" lvl="1">
              <a:lnSpc>
                <a:spcPts val="3249"/>
              </a:lnSpc>
              <a:spcBef>
                <a:spcPct val="0"/>
              </a:spcBef>
              <a:buFont typeface="Arial"/>
              <a:buChar char="•"/>
            </a:pPr>
            <a:r>
              <a:rPr lang="en-US" sz="2499">
                <a:solidFill>
                  <a:srgbClr val="000000"/>
                </a:solidFill>
                <a:latin typeface="Clear Sans"/>
                <a:ea typeface="Clear Sans"/>
                <a:cs typeface="Clear Sans"/>
                <a:sym typeface="Clear Sans"/>
              </a:rPr>
              <a:t>Publishers: Explore cross-platform audience overlaps.</a:t>
            </a:r>
          </a:p>
          <a:p>
            <a:pPr algn="l" marL="539749" indent="-269875" lvl="1">
              <a:lnSpc>
                <a:spcPts val="3249"/>
              </a:lnSpc>
              <a:spcBef>
                <a:spcPct val="0"/>
              </a:spcBef>
              <a:buFont typeface="Arial"/>
              <a:buChar char="•"/>
            </a:pPr>
            <a:r>
              <a:rPr lang="en-US" sz="2499">
                <a:solidFill>
                  <a:srgbClr val="000000"/>
                </a:solidFill>
                <a:latin typeface="Clear Sans"/>
                <a:ea typeface="Clear Sans"/>
                <a:cs typeface="Clear Sans"/>
                <a:sym typeface="Clear Sans"/>
              </a:rPr>
              <a:t>Analysts: Understand regional and platform dynamics.</a:t>
            </a:r>
          </a:p>
        </p:txBody>
      </p:sp>
      <p:grpSp>
        <p:nvGrpSpPr>
          <p:cNvPr name="Group 11" id="11"/>
          <p:cNvGrpSpPr/>
          <p:nvPr/>
        </p:nvGrpSpPr>
        <p:grpSpPr>
          <a:xfrm rot="0">
            <a:off x="9848733" y="6296162"/>
            <a:ext cx="570349" cy="57034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78D3"/>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grpSp>
        <p:nvGrpSpPr>
          <p:cNvPr name="Group 14" id="14"/>
          <p:cNvGrpSpPr/>
          <p:nvPr/>
        </p:nvGrpSpPr>
        <p:grpSpPr>
          <a:xfrm rot="0">
            <a:off x="17460575" y="6010988"/>
            <a:ext cx="570349" cy="57034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878D3"/>
            </a:soli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
        <p:nvSpPr>
          <p:cNvPr name="TextBox 17" id="17"/>
          <p:cNvSpPr txBox="true"/>
          <p:nvPr/>
        </p:nvSpPr>
        <p:spPr>
          <a:xfrm rot="0">
            <a:off x="10419082" y="6412236"/>
            <a:ext cx="7162647" cy="1040065"/>
          </a:xfrm>
          <a:prstGeom prst="rect">
            <a:avLst/>
          </a:prstGeom>
        </p:spPr>
        <p:txBody>
          <a:bodyPr anchor="t" rtlCol="false" tIns="0" lIns="0" bIns="0" rIns="0">
            <a:spAutoFit/>
          </a:bodyPr>
          <a:lstStyle/>
          <a:p>
            <a:pPr algn="ctr">
              <a:lnSpc>
                <a:spcPts val="2746"/>
              </a:lnSpc>
              <a:spcBef>
                <a:spcPct val="0"/>
              </a:spcBef>
            </a:pPr>
            <a:r>
              <a:rPr lang="en-US" sz="2112" i="true">
                <a:solidFill>
                  <a:srgbClr val="000000"/>
                </a:solidFill>
                <a:latin typeface="Clear Sans Italics"/>
                <a:ea typeface="Clear Sans Italics"/>
                <a:cs typeface="Clear Sans Italics"/>
                <a:sym typeface="Clear Sans Italics"/>
              </a:rPr>
              <a:t>Example Use Case: </a:t>
            </a:r>
            <a:r>
              <a:rPr lang="en-US" sz="2112" i="true">
                <a:solidFill>
                  <a:srgbClr val="000000"/>
                </a:solidFill>
                <a:latin typeface="Clear Sans Italics"/>
                <a:ea typeface="Clear Sans Italics"/>
                <a:cs typeface="Clear Sans Italics"/>
                <a:sym typeface="Clear Sans Italics"/>
              </a:rPr>
              <a:t>Publishers deciding whether to port a game to another platform or expand into a new region.</a:t>
            </a:r>
          </a:p>
          <a:p>
            <a:pPr algn="ctr">
              <a:lnSpc>
                <a:spcPts val="2746"/>
              </a:lnSpc>
              <a:spcBef>
                <a:spcPct val="0"/>
              </a:spcBef>
            </a:pPr>
          </a:p>
        </p:txBody>
      </p:sp>
      <p:sp>
        <p:nvSpPr>
          <p:cNvPr name="TextBox 18" id="18"/>
          <p:cNvSpPr txBox="true"/>
          <p:nvPr/>
        </p:nvSpPr>
        <p:spPr>
          <a:xfrm rot="0">
            <a:off x="10703659" y="7604701"/>
            <a:ext cx="6883136" cy="1225550"/>
          </a:xfrm>
          <a:prstGeom prst="rect">
            <a:avLst/>
          </a:prstGeom>
        </p:spPr>
        <p:txBody>
          <a:bodyPr anchor="t" rtlCol="false" tIns="0" lIns="0" bIns="0" rIns="0">
            <a:spAutoFit/>
          </a:bodyPr>
          <a:lstStyle/>
          <a:p>
            <a:pPr algn="ctr">
              <a:lnSpc>
                <a:spcPts val="3249"/>
              </a:lnSpc>
              <a:spcBef>
                <a:spcPct val="0"/>
              </a:spcBef>
            </a:pPr>
            <a:r>
              <a:rPr lang="en-US" sz="2499" u="sng">
                <a:solidFill>
                  <a:srgbClr val="000000"/>
                </a:solidFill>
                <a:latin typeface="Clear Sans"/>
                <a:ea typeface="Clear Sans"/>
                <a:cs typeface="Clear Sans"/>
                <a:sym typeface="Clear Sans"/>
              </a:rPr>
              <a:t>Insights Provided:</a:t>
            </a:r>
          </a:p>
          <a:p>
            <a:pPr algn="ctr">
              <a:lnSpc>
                <a:spcPts val="3249"/>
              </a:lnSpc>
              <a:spcBef>
                <a:spcPct val="0"/>
              </a:spcBef>
            </a:pPr>
            <a:r>
              <a:rPr lang="en-US" sz="2499" u="sng">
                <a:solidFill>
                  <a:srgbClr val="000000"/>
                </a:solidFill>
                <a:latin typeface="Clear Sans"/>
                <a:ea typeface="Clear Sans"/>
                <a:cs typeface="Clear Sans"/>
                <a:sym typeface="Clear Sans"/>
              </a:rPr>
              <a:t>Similarities between platforms and genres.</a:t>
            </a:r>
          </a:p>
          <a:p>
            <a:pPr algn="ctr">
              <a:lnSpc>
                <a:spcPts val="3249"/>
              </a:lnSpc>
              <a:spcBef>
                <a:spcPct val="0"/>
              </a:spcBef>
            </a:pPr>
            <a:r>
              <a:rPr lang="en-US" sz="2499" u="sng">
                <a:solidFill>
                  <a:srgbClr val="000000"/>
                </a:solidFill>
                <a:latin typeface="Clear Sans"/>
                <a:ea typeface="Clear Sans"/>
                <a:cs typeface="Clear Sans"/>
                <a:sym typeface="Clear Sans"/>
              </a:rPr>
              <a:t>Regional trends and opportunities for expansion</a:t>
            </a:r>
          </a:p>
        </p:txBody>
      </p:sp>
      <p:sp>
        <p:nvSpPr>
          <p:cNvPr name="AutoShape 19" id="19"/>
          <p:cNvSpPr/>
          <p:nvPr/>
        </p:nvSpPr>
        <p:spPr>
          <a:xfrm>
            <a:off x="-1492969" y="2064214"/>
            <a:ext cx="6492240" cy="0"/>
          </a:xfrm>
          <a:prstGeom prst="line">
            <a:avLst/>
          </a:prstGeom>
          <a:ln cap="flat" w="38100">
            <a:solidFill>
              <a:srgbClr val="000000"/>
            </a:solidFill>
            <a:prstDash val="solid"/>
            <a:headEnd type="none" len="sm" w="sm"/>
            <a:tailEnd type="none" len="sm" w="sm"/>
          </a:ln>
        </p:spPr>
      </p:sp>
      <p:grpSp>
        <p:nvGrpSpPr>
          <p:cNvPr name="Group 20" id="20"/>
          <p:cNvGrpSpPr/>
          <p:nvPr/>
        </p:nvGrpSpPr>
        <p:grpSpPr>
          <a:xfrm rot="0">
            <a:off x="17259300" y="9342478"/>
            <a:ext cx="726130" cy="72613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1FE1"/>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324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DAGfBgkZ1Ms</dc:identifier>
  <dcterms:modified xsi:type="dcterms:W3CDTF">2011-08-01T06:04:30Z</dcterms:modified>
  <cp:revision>1</cp:revision>
  <dc:title>VA_presentation</dc:title>
</cp:coreProperties>
</file>